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imo" panose="020B0604020202020204" pitchFamily="34" charset="0"/>
      <p:regular r:id="rId12"/>
    </p:embeddedFont>
    <p:embeddedFont>
      <p:font typeface="Bungee" pitchFamily="2" charset="77"/>
      <p:regular r:id="rId13"/>
    </p:embeddedFont>
    <p:embeddedFont>
      <p:font typeface="Calibri" panose="020F0502020204030204" pitchFamily="34" charset="0"/>
      <p:regular r:id="rId14"/>
      <p:bold r:id="rId15"/>
      <p:italic r:id="rId16"/>
      <p:boldItalic r:id="rId17"/>
    </p:embeddedFont>
    <p:embeddedFont>
      <p:font typeface="DejaVu Serif Bold" panose="02060803050605020204" pitchFamily="18" charset="0"/>
      <p:regular r:id="rId18"/>
      <p:bold r:id="rId19"/>
    </p:embeddedFont>
    <p:embeddedFont>
      <p:font typeface="Lato 1" panose="020F0502020204030203" pitchFamily="34" charset="0"/>
      <p:regular r:id="rId20"/>
    </p:embeddedFont>
    <p:embeddedFont>
      <p:font typeface="Lato 1 Bold" panose="020F0502020204030203" pitchFamily="34" charset="0"/>
      <p:regular r:id="rId21"/>
      <p:bold r:id="rId22"/>
    </p:embeddedFont>
    <p:embeddedFont>
      <p:font typeface="Lato 2" panose="020F0502020204030203" pitchFamily="34" charset="0"/>
      <p:regular r:id="rId23"/>
    </p:embeddedFont>
    <p:embeddedFont>
      <p:font typeface="Lato 2 Bold" panose="020F0502020204030203" pitchFamily="34" charset="0"/>
      <p:regular r:id="rId24"/>
      <p:bold r:id="rId25"/>
    </p:embeddedFont>
    <p:embeddedFont>
      <p:font typeface="Noto Serif Display" panose="02020502080505020204" pitchFamily="18" charset="0"/>
      <p:regular r:id="rId26"/>
    </p:embeddedFont>
    <p:embeddedFont>
      <p:font typeface="Poppins Bold" pitchFamily="2" charset="77"/>
      <p:regular r:id="rId27"/>
      <p:bold r:id="rId28"/>
    </p:embeddedFont>
    <p:embeddedFont>
      <p:font typeface="Poppins Heavy" pitchFamily="2" charset="77"/>
      <p:regular r:id="rId29"/>
      <p:bold r:id="rId30"/>
    </p:embeddedFont>
    <p:embeddedFont>
      <p:font typeface="Poppins Ultra-Bold" pitchFamily="2" charset="77"/>
      <p:regular r:id="rId31"/>
      <p:bold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autoAdjust="0"/>
    <p:restoredTop sz="94609" autoAdjust="0"/>
  </p:normalViewPr>
  <p:slideViewPr>
    <p:cSldViewPr>
      <p:cViewPr varScale="1">
        <p:scale>
          <a:sx n="69" d="100"/>
          <a:sy n="69" d="100"/>
        </p:scale>
        <p:origin x="920"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3.fntdata"/><Relationship Id="rId32" Type="http://schemas.openxmlformats.org/officeDocument/2006/relationships/font" Target="fonts/font21.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font" Target="fonts/font19.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svg>
</file>

<file path=ppt/media/image2.jpeg>
</file>

<file path=ppt/media/image3.pn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1/7/24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5004959" y="1860459"/>
            <a:ext cx="6566081" cy="6566081"/>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txBody>
            <a:bodyPr/>
            <a:lstStyle/>
            <a:p>
              <a:endParaRPr lang="en-VN"/>
            </a:p>
          </p:txBody>
        </p:sp>
      </p:grpSp>
      <p:grpSp>
        <p:nvGrpSpPr>
          <p:cNvPr id="4" name="Group 4"/>
          <p:cNvGrpSpPr/>
          <p:nvPr/>
        </p:nvGrpSpPr>
        <p:grpSpPr>
          <a:xfrm rot="2700000">
            <a:off x="15361560" y="2217060"/>
            <a:ext cx="5852880" cy="5852880"/>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txBody>
            <a:bodyPr/>
            <a:lstStyle/>
            <a:p>
              <a:endParaRPr lang="en-VN"/>
            </a:p>
          </p:txBody>
        </p:sp>
      </p:grpSp>
      <p:grpSp>
        <p:nvGrpSpPr>
          <p:cNvPr id="6" name="Group 6"/>
          <p:cNvGrpSpPr/>
          <p:nvPr/>
        </p:nvGrpSpPr>
        <p:grpSpPr>
          <a:xfrm rot="2700000">
            <a:off x="11143419" y="8163269"/>
            <a:ext cx="6164339" cy="6164339"/>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txBody>
            <a:bodyPr/>
            <a:lstStyle/>
            <a:p>
              <a:endParaRPr lang="en-VN"/>
            </a:p>
          </p:txBody>
        </p:sp>
      </p:grpSp>
      <p:grpSp>
        <p:nvGrpSpPr>
          <p:cNvPr id="8" name="Group 8"/>
          <p:cNvGrpSpPr/>
          <p:nvPr/>
        </p:nvGrpSpPr>
        <p:grpSpPr>
          <a:xfrm>
            <a:off x="0" y="0"/>
            <a:ext cx="541602" cy="10287000"/>
            <a:chOff x="0" y="0"/>
            <a:chExt cx="157867" cy="2998468"/>
          </a:xfrm>
        </p:grpSpPr>
        <p:sp>
          <p:nvSpPr>
            <p:cNvPr id="9" name="Freeform 9"/>
            <p:cNvSpPr/>
            <p:nvPr/>
          </p:nvSpPr>
          <p:spPr>
            <a:xfrm>
              <a:off x="0" y="0"/>
              <a:ext cx="157867" cy="2998468"/>
            </a:xfrm>
            <a:custGeom>
              <a:avLst/>
              <a:gdLst/>
              <a:ahLst/>
              <a:cxnLst/>
              <a:rect l="l" t="t" r="r" b="b"/>
              <a:pathLst>
                <a:path w="157867" h="2998468">
                  <a:moveTo>
                    <a:pt x="0" y="0"/>
                  </a:moveTo>
                  <a:lnTo>
                    <a:pt x="157867" y="0"/>
                  </a:lnTo>
                  <a:lnTo>
                    <a:pt x="157867" y="2998468"/>
                  </a:lnTo>
                  <a:lnTo>
                    <a:pt x="0" y="2998468"/>
                  </a:lnTo>
                  <a:close/>
                </a:path>
              </a:pathLst>
            </a:custGeom>
            <a:solidFill>
              <a:srgbClr val="2B4A9D"/>
            </a:solidFill>
          </p:spPr>
          <p:txBody>
            <a:bodyPr/>
            <a:lstStyle/>
            <a:p>
              <a:endParaRPr lang="en-VN"/>
            </a:p>
          </p:txBody>
        </p:sp>
      </p:grpSp>
      <p:sp>
        <p:nvSpPr>
          <p:cNvPr id="10" name="Freeform 10"/>
          <p:cNvSpPr/>
          <p:nvPr/>
        </p:nvSpPr>
        <p:spPr>
          <a:xfrm>
            <a:off x="1609209" y="500579"/>
            <a:ext cx="14719264" cy="1962747"/>
          </a:xfrm>
          <a:custGeom>
            <a:avLst/>
            <a:gdLst/>
            <a:ahLst/>
            <a:cxnLst/>
            <a:rect l="l" t="t" r="r" b="b"/>
            <a:pathLst>
              <a:path w="14719264" h="1962747">
                <a:moveTo>
                  <a:pt x="0" y="0"/>
                </a:moveTo>
                <a:lnTo>
                  <a:pt x="14719264" y="0"/>
                </a:lnTo>
                <a:lnTo>
                  <a:pt x="14719264" y="1962748"/>
                </a:lnTo>
                <a:lnTo>
                  <a:pt x="0" y="1962748"/>
                </a:lnTo>
                <a:lnTo>
                  <a:pt x="0" y="0"/>
                </a:lnTo>
                <a:close/>
              </a:path>
            </a:pathLst>
          </a:custGeom>
          <a:blipFill>
            <a:blip r:embed="rId2"/>
            <a:stretch>
              <a:fillRect t="-2651" b="-2651"/>
            </a:stretch>
          </a:blipFill>
        </p:spPr>
        <p:txBody>
          <a:bodyPr/>
          <a:lstStyle/>
          <a:p>
            <a:endParaRPr lang="en-VN"/>
          </a:p>
        </p:txBody>
      </p:sp>
      <p:sp>
        <p:nvSpPr>
          <p:cNvPr id="11" name="TextBox 11"/>
          <p:cNvSpPr txBox="1"/>
          <p:nvPr/>
        </p:nvSpPr>
        <p:spPr>
          <a:xfrm>
            <a:off x="2037982" y="5395265"/>
            <a:ext cx="3623588" cy="809625"/>
          </a:xfrm>
          <a:prstGeom prst="rect">
            <a:avLst/>
          </a:prstGeom>
        </p:spPr>
        <p:txBody>
          <a:bodyPr lIns="0" tIns="0" rIns="0" bIns="0" rtlCol="0" anchor="t">
            <a:spAutoFit/>
          </a:bodyPr>
          <a:lstStyle/>
          <a:p>
            <a:pPr algn="just">
              <a:lnSpc>
                <a:spcPts val="6299"/>
              </a:lnSpc>
            </a:pPr>
            <a:r>
              <a:rPr lang="en-US" sz="4500" spc="450" dirty="0">
                <a:solidFill>
                  <a:srgbClr val="000000"/>
                </a:solidFill>
                <a:latin typeface="Poppins Bold"/>
              </a:rPr>
              <a:t>GROUP 25 </a:t>
            </a:r>
          </a:p>
        </p:txBody>
      </p:sp>
      <p:sp>
        <p:nvSpPr>
          <p:cNvPr id="12" name="TextBox 12"/>
          <p:cNvSpPr txBox="1"/>
          <p:nvPr/>
        </p:nvSpPr>
        <p:spPr>
          <a:xfrm>
            <a:off x="1609209" y="2990234"/>
            <a:ext cx="15650091" cy="1005976"/>
          </a:xfrm>
          <a:prstGeom prst="rect">
            <a:avLst/>
          </a:prstGeom>
        </p:spPr>
        <p:txBody>
          <a:bodyPr lIns="0" tIns="0" rIns="0" bIns="0" rtlCol="0" anchor="t">
            <a:spAutoFit/>
          </a:bodyPr>
          <a:lstStyle/>
          <a:p>
            <a:pPr>
              <a:lnSpc>
                <a:spcPts val="7168"/>
              </a:lnSpc>
            </a:pPr>
            <a:r>
              <a:rPr lang="en-US" sz="6827" spc="682" dirty="0">
                <a:solidFill>
                  <a:srgbClr val="5271FF"/>
                </a:solidFill>
                <a:latin typeface="Poppins Heavy"/>
              </a:rPr>
              <a:t>TIME CONTROL MACHINE</a:t>
            </a:r>
          </a:p>
        </p:txBody>
      </p:sp>
      <p:sp>
        <p:nvSpPr>
          <p:cNvPr id="13" name="TextBox 13"/>
          <p:cNvSpPr txBox="1"/>
          <p:nvPr/>
        </p:nvSpPr>
        <p:spPr>
          <a:xfrm>
            <a:off x="1533009" y="4267194"/>
            <a:ext cx="12112070" cy="2289840"/>
          </a:xfrm>
          <a:prstGeom prst="rect">
            <a:avLst/>
          </a:prstGeom>
        </p:spPr>
        <p:txBody>
          <a:bodyPr lIns="0" tIns="0" rIns="0" bIns="0" rtlCol="0" anchor="t">
            <a:spAutoFit/>
          </a:bodyPr>
          <a:lstStyle/>
          <a:p>
            <a:pPr>
              <a:lnSpc>
                <a:spcPts val="8611"/>
              </a:lnSpc>
            </a:pPr>
            <a:r>
              <a:rPr lang="en-US" sz="8201" b="1" spc="410" dirty="0">
                <a:solidFill>
                  <a:srgbClr val="2B4A9D"/>
                </a:solidFill>
                <a:latin typeface=""/>
              </a:rPr>
              <a:t>BÁO CÁO CUỐI KHÓA</a:t>
            </a:r>
          </a:p>
          <a:p>
            <a:pPr>
              <a:lnSpc>
                <a:spcPts val="8611"/>
              </a:lnSpc>
            </a:pPr>
            <a:endParaRPr lang="en-US" sz="8201" b="1" spc="410" dirty="0">
              <a:solidFill>
                <a:srgbClr val="2B4A9D"/>
              </a:solidFill>
              <a:latin typeface=""/>
            </a:endParaRPr>
          </a:p>
        </p:txBody>
      </p:sp>
      <p:sp>
        <p:nvSpPr>
          <p:cNvPr id="14" name="TextBox 14"/>
          <p:cNvSpPr txBox="1"/>
          <p:nvPr/>
        </p:nvSpPr>
        <p:spPr>
          <a:xfrm>
            <a:off x="1562556" y="6119165"/>
            <a:ext cx="4278308" cy="721996"/>
          </a:xfrm>
          <a:prstGeom prst="rect">
            <a:avLst/>
          </a:prstGeom>
        </p:spPr>
        <p:txBody>
          <a:bodyPr lIns="0" tIns="0" rIns="0" bIns="0" rtlCol="0" anchor="t">
            <a:spAutoFit/>
          </a:bodyPr>
          <a:lstStyle/>
          <a:p>
            <a:pPr algn="ctr">
              <a:lnSpc>
                <a:spcPts val="5879"/>
              </a:lnSpc>
            </a:pPr>
            <a:r>
              <a:rPr lang="en-US" sz="4199">
                <a:solidFill>
                  <a:srgbClr val="000000"/>
                </a:solidFill>
                <a:latin typeface="Lato 1 Bold"/>
              </a:rPr>
              <a:t>7/1/2024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1143419" y="8163269"/>
            <a:ext cx="6164339" cy="6164339"/>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txBody>
            <a:bodyPr/>
            <a:lstStyle/>
            <a:p>
              <a:endParaRPr lang="en-VN"/>
            </a:p>
          </p:txBody>
        </p:sp>
      </p:grpSp>
      <p:sp>
        <p:nvSpPr>
          <p:cNvPr id="4" name="TextBox 4"/>
          <p:cNvSpPr txBox="1"/>
          <p:nvPr/>
        </p:nvSpPr>
        <p:spPr>
          <a:xfrm>
            <a:off x="2362299" y="3532191"/>
            <a:ext cx="13945704" cy="2708362"/>
          </a:xfrm>
          <a:prstGeom prst="rect">
            <a:avLst/>
          </a:prstGeom>
        </p:spPr>
        <p:txBody>
          <a:bodyPr lIns="0" tIns="0" rIns="0" bIns="0" rtlCol="0" anchor="t">
            <a:spAutoFit/>
          </a:bodyPr>
          <a:lstStyle/>
          <a:p>
            <a:pPr algn="ctr">
              <a:lnSpc>
                <a:spcPts val="10154"/>
              </a:lnSpc>
            </a:pPr>
            <a:r>
              <a:rPr lang="en-US" sz="9671" b="1" spc="483" dirty="0">
                <a:solidFill>
                  <a:srgbClr val="2B4A9D"/>
                </a:solidFill>
                <a:latin typeface=""/>
              </a:rPr>
              <a:t>CẢM ƠN MỌI NGƯỜI ĐÃ LẮNG NGHE</a:t>
            </a:r>
          </a:p>
        </p:txBody>
      </p:sp>
      <p:sp>
        <p:nvSpPr>
          <p:cNvPr id="5" name="Freeform 5"/>
          <p:cNvSpPr/>
          <p:nvPr/>
        </p:nvSpPr>
        <p:spPr>
          <a:xfrm>
            <a:off x="-4134433" y="1004889"/>
            <a:ext cx="12993464" cy="2102579"/>
          </a:xfrm>
          <a:custGeom>
            <a:avLst/>
            <a:gdLst/>
            <a:ahLst/>
            <a:cxnLst/>
            <a:rect l="l" t="t" r="r" b="b"/>
            <a:pathLst>
              <a:path w="12993464" h="2102579">
                <a:moveTo>
                  <a:pt x="0" y="0"/>
                </a:moveTo>
                <a:lnTo>
                  <a:pt x="12993465" y="0"/>
                </a:lnTo>
                <a:lnTo>
                  <a:pt x="12993465" y="2102578"/>
                </a:lnTo>
                <a:lnTo>
                  <a:pt x="0" y="2102578"/>
                </a:lnTo>
                <a:lnTo>
                  <a:pt x="0" y="0"/>
                </a:lnTo>
                <a:close/>
              </a:path>
            </a:pathLst>
          </a:custGeom>
          <a:blipFill>
            <a:blip r:embed="rId2">
              <a:alphaModFix amt="69000"/>
              <a:extLst>
                <a:ext uri="{96DAC541-7B7A-43D3-8B79-37D633B846F1}">
                  <asvg:svgBlip xmlns:asvg="http://schemas.microsoft.com/office/drawing/2016/SVG/main" r:embed="rId3"/>
                </a:ext>
              </a:extLst>
            </a:blip>
            <a:stretch>
              <a:fillRect/>
            </a:stretch>
          </a:blipFill>
        </p:spPr>
        <p:txBody>
          <a:bodyPr/>
          <a:lstStyle/>
          <a:p>
            <a:endParaRPr lang="en-VN"/>
          </a:p>
        </p:txBody>
      </p:sp>
      <p:grpSp>
        <p:nvGrpSpPr>
          <p:cNvPr id="6" name="Group 6"/>
          <p:cNvGrpSpPr/>
          <p:nvPr/>
        </p:nvGrpSpPr>
        <p:grpSpPr>
          <a:xfrm>
            <a:off x="0" y="0"/>
            <a:ext cx="541602" cy="10287000"/>
            <a:chOff x="0" y="0"/>
            <a:chExt cx="157867" cy="2998468"/>
          </a:xfrm>
        </p:grpSpPr>
        <p:sp>
          <p:nvSpPr>
            <p:cNvPr id="7" name="Freeform 7"/>
            <p:cNvSpPr/>
            <p:nvPr/>
          </p:nvSpPr>
          <p:spPr>
            <a:xfrm>
              <a:off x="0" y="0"/>
              <a:ext cx="157867" cy="2998468"/>
            </a:xfrm>
            <a:custGeom>
              <a:avLst/>
              <a:gdLst/>
              <a:ahLst/>
              <a:cxnLst/>
              <a:rect l="l" t="t" r="r" b="b"/>
              <a:pathLst>
                <a:path w="157867" h="2998468">
                  <a:moveTo>
                    <a:pt x="0" y="0"/>
                  </a:moveTo>
                  <a:lnTo>
                    <a:pt x="157867" y="0"/>
                  </a:lnTo>
                  <a:lnTo>
                    <a:pt x="157867" y="2998468"/>
                  </a:lnTo>
                  <a:lnTo>
                    <a:pt x="0" y="2998468"/>
                  </a:lnTo>
                  <a:close/>
                </a:path>
              </a:pathLst>
            </a:custGeom>
            <a:solidFill>
              <a:srgbClr val="2B4A9D"/>
            </a:solidFill>
          </p:spPr>
          <p:txBody>
            <a:bodyPr/>
            <a:lstStyle/>
            <a:p>
              <a:endParaRPr lang="en-VN"/>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962725" y="209666"/>
            <a:ext cx="4362551" cy="1167238"/>
          </a:xfrm>
          <a:prstGeom prst="rect">
            <a:avLst/>
          </a:prstGeom>
        </p:spPr>
        <p:txBody>
          <a:bodyPr lIns="0" tIns="0" rIns="0" bIns="0" rtlCol="0" anchor="t">
            <a:spAutoFit/>
          </a:bodyPr>
          <a:lstStyle/>
          <a:p>
            <a:pPr marL="0" lvl="0" indent="0" algn="ctr">
              <a:lnSpc>
                <a:spcPts val="9318"/>
              </a:lnSpc>
              <a:spcBef>
                <a:spcPct val="0"/>
              </a:spcBef>
            </a:pPr>
            <a:r>
              <a:rPr lang="en-US" sz="6655">
                <a:solidFill>
                  <a:srgbClr val="000000"/>
                </a:solidFill>
                <a:latin typeface="DejaVu Serif Bold"/>
              </a:rPr>
              <a:t>Nội dung</a:t>
            </a:r>
          </a:p>
        </p:txBody>
      </p:sp>
      <p:sp>
        <p:nvSpPr>
          <p:cNvPr id="3" name="TextBox 3"/>
          <p:cNvSpPr txBox="1"/>
          <p:nvPr/>
        </p:nvSpPr>
        <p:spPr>
          <a:xfrm>
            <a:off x="1477122" y="1749994"/>
            <a:ext cx="14863296" cy="8003962"/>
          </a:xfrm>
          <a:prstGeom prst="rect">
            <a:avLst/>
          </a:prstGeom>
        </p:spPr>
        <p:txBody>
          <a:bodyPr lIns="0" tIns="0" rIns="0" bIns="0" rtlCol="0" anchor="t">
            <a:spAutoFit/>
          </a:bodyPr>
          <a:lstStyle/>
          <a:p>
            <a:pPr marL="1395768" lvl="1" indent="-697884">
              <a:lnSpc>
                <a:spcPts val="9050"/>
              </a:lnSpc>
              <a:buFont typeface="Arial"/>
              <a:buChar char="•"/>
            </a:pPr>
            <a:r>
              <a:rPr lang="en-US" sz="6464">
                <a:solidFill>
                  <a:srgbClr val="000000"/>
                </a:solidFill>
                <a:latin typeface="Noto Serif Display"/>
              </a:rPr>
              <a:t>Giới thiệu đề tài</a:t>
            </a:r>
          </a:p>
          <a:p>
            <a:pPr marL="1395768" lvl="1" indent="-697884">
              <a:lnSpc>
                <a:spcPts val="9050"/>
              </a:lnSpc>
              <a:buFont typeface="Arial"/>
              <a:buChar char="•"/>
            </a:pPr>
            <a:r>
              <a:rPr lang="en-US" sz="6464">
                <a:solidFill>
                  <a:srgbClr val="000000"/>
                </a:solidFill>
                <a:latin typeface="Noto Serif Display"/>
              </a:rPr>
              <a:t>Đặc tả hệ thống</a:t>
            </a:r>
          </a:p>
          <a:p>
            <a:pPr marL="1395768" lvl="1" indent="-697884">
              <a:lnSpc>
                <a:spcPts val="9050"/>
              </a:lnSpc>
              <a:spcBef>
                <a:spcPct val="0"/>
              </a:spcBef>
              <a:buFont typeface="Arial"/>
              <a:buChar char="•"/>
            </a:pPr>
            <a:r>
              <a:rPr lang="en-US" sz="6464" u="none" strike="noStrike">
                <a:solidFill>
                  <a:srgbClr val="000000"/>
                </a:solidFill>
                <a:latin typeface="Noto Serif Display"/>
              </a:rPr>
              <a:t>Thiết kế phần cứng</a:t>
            </a:r>
          </a:p>
          <a:p>
            <a:pPr marL="1395768" lvl="1" indent="-697884">
              <a:lnSpc>
                <a:spcPts val="9050"/>
              </a:lnSpc>
              <a:spcBef>
                <a:spcPct val="0"/>
              </a:spcBef>
              <a:buFont typeface="Arial"/>
              <a:buChar char="•"/>
            </a:pPr>
            <a:r>
              <a:rPr lang="en-US" sz="6464" u="none" strike="noStrike">
                <a:solidFill>
                  <a:srgbClr val="000000"/>
                </a:solidFill>
                <a:latin typeface="Noto Serif Display"/>
              </a:rPr>
              <a:t>Thiết kế phần mềm</a:t>
            </a:r>
          </a:p>
          <a:p>
            <a:pPr marL="1395768" lvl="1" indent="-697884">
              <a:lnSpc>
                <a:spcPts val="9050"/>
              </a:lnSpc>
              <a:spcBef>
                <a:spcPct val="0"/>
              </a:spcBef>
              <a:buFont typeface="Arial"/>
              <a:buChar char="•"/>
            </a:pPr>
            <a:r>
              <a:rPr lang="en-US" sz="6464" u="none" strike="noStrike">
                <a:solidFill>
                  <a:srgbClr val="000000"/>
                </a:solidFill>
                <a:latin typeface="Noto Serif Display"/>
              </a:rPr>
              <a:t>Kết quả thực hiện</a:t>
            </a:r>
          </a:p>
          <a:p>
            <a:pPr marL="1395768" lvl="1" indent="-697884">
              <a:lnSpc>
                <a:spcPts val="9050"/>
              </a:lnSpc>
              <a:spcBef>
                <a:spcPct val="0"/>
              </a:spcBef>
              <a:buFont typeface="Arial"/>
              <a:buChar char="•"/>
            </a:pPr>
            <a:r>
              <a:rPr lang="en-US" sz="6464" u="none" strike="noStrike">
                <a:solidFill>
                  <a:srgbClr val="000000"/>
                </a:solidFill>
                <a:latin typeface="Noto Serif Display"/>
              </a:rPr>
              <a:t>Kết luận và hướng phát triển</a:t>
            </a:r>
          </a:p>
          <a:p>
            <a:pPr marL="0" lvl="0" indent="0">
              <a:lnSpc>
                <a:spcPts val="9050"/>
              </a:lnSpc>
              <a:spcBef>
                <a:spcPct val="0"/>
              </a:spcBef>
            </a:pPr>
            <a:endParaRPr lang="en-US" sz="6464" u="none" strike="noStrike">
              <a:solidFill>
                <a:srgbClr val="000000"/>
              </a:solidFill>
              <a:latin typeface="Noto Serif Displa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525" y="0"/>
            <a:ext cx="18288000" cy="4426773"/>
            <a:chOff x="0" y="0"/>
            <a:chExt cx="6671512" cy="1614899"/>
          </a:xfrm>
        </p:grpSpPr>
        <p:sp>
          <p:nvSpPr>
            <p:cNvPr id="3" name="Freeform 3"/>
            <p:cNvSpPr/>
            <p:nvPr/>
          </p:nvSpPr>
          <p:spPr>
            <a:xfrm>
              <a:off x="0" y="0"/>
              <a:ext cx="6671512" cy="1614899"/>
            </a:xfrm>
            <a:custGeom>
              <a:avLst/>
              <a:gdLst/>
              <a:ahLst/>
              <a:cxnLst/>
              <a:rect l="l" t="t" r="r" b="b"/>
              <a:pathLst>
                <a:path w="6671512" h="1614899">
                  <a:moveTo>
                    <a:pt x="0" y="0"/>
                  </a:moveTo>
                  <a:lnTo>
                    <a:pt x="6671512" y="0"/>
                  </a:lnTo>
                  <a:lnTo>
                    <a:pt x="6671512" y="1614899"/>
                  </a:lnTo>
                  <a:lnTo>
                    <a:pt x="0" y="1614899"/>
                  </a:lnTo>
                  <a:close/>
                </a:path>
              </a:pathLst>
            </a:custGeom>
            <a:solidFill>
              <a:srgbClr val="5271FF"/>
            </a:solidFill>
          </p:spPr>
          <p:txBody>
            <a:bodyPr/>
            <a:lstStyle/>
            <a:p>
              <a:endParaRPr lang="en-VN"/>
            </a:p>
          </p:txBody>
        </p:sp>
      </p:grpSp>
      <p:sp>
        <p:nvSpPr>
          <p:cNvPr id="4" name="Freeform 4"/>
          <p:cNvSpPr/>
          <p:nvPr/>
        </p:nvSpPr>
        <p:spPr>
          <a:xfrm>
            <a:off x="3367340" y="5090012"/>
            <a:ext cx="4431812" cy="4431812"/>
          </a:xfrm>
          <a:custGeom>
            <a:avLst/>
            <a:gdLst/>
            <a:ahLst/>
            <a:cxnLst/>
            <a:rect l="l" t="t" r="r" b="b"/>
            <a:pathLst>
              <a:path w="4431812" h="4431812">
                <a:moveTo>
                  <a:pt x="0" y="0"/>
                </a:moveTo>
                <a:lnTo>
                  <a:pt x="4431812" y="0"/>
                </a:lnTo>
                <a:lnTo>
                  <a:pt x="4431812" y="4431812"/>
                </a:lnTo>
                <a:lnTo>
                  <a:pt x="0" y="4431812"/>
                </a:lnTo>
                <a:lnTo>
                  <a:pt x="0" y="0"/>
                </a:lnTo>
                <a:close/>
              </a:path>
            </a:pathLst>
          </a:custGeom>
          <a:blipFill>
            <a:blip r:embed="rId2"/>
            <a:stretch>
              <a:fillRect/>
            </a:stretch>
          </a:blipFill>
        </p:spPr>
        <p:txBody>
          <a:bodyPr/>
          <a:lstStyle/>
          <a:p>
            <a:endParaRPr lang="en-VN"/>
          </a:p>
        </p:txBody>
      </p:sp>
      <p:sp>
        <p:nvSpPr>
          <p:cNvPr id="5" name="TextBox 5"/>
          <p:cNvSpPr txBox="1"/>
          <p:nvPr/>
        </p:nvSpPr>
        <p:spPr>
          <a:xfrm>
            <a:off x="9393431" y="7503647"/>
            <a:ext cx="6114410" cy="1261110"/>
          </a:xfrm>
          <a:prstGeom prst="rect">
            <a:avLst/>
          </a:prstGeom>
        </p:spPr>
        <p:txBody>
          <a:bodyPr lIns="0" tIns="0" rIns="0" bIns="0" rtlCol="0" anchor="t">
            <a:spAutoFit/>
          </a:bodyPr>
          <a:lstStyle/>
          <a:p>
            <a:pPr marL="777240" lvl="1" indent="-388620">
              <a:lnSpc>
                <a:spcPts val="5040"/>
              </a:lnSpc>
              <a:buFont typeface="Arial"/>
              <a:buChar char="•"/>
            </a:pPr>
            <a:r>
              <a:rPr lang="en-US" sz="3600" spc="359">
                <a:solidFill>
                  <a:srgbClr val="000000"/>
                </a:solidFill>
                <a:latin typeface="Lato 2"/>
              </a:rPr>
              <a:t>TÊN: TIME CONTROL MACHINE</a:t>
            </a:r>
          </a:p>
        </p:txBody>
      </p:sp>
      <p:sp>
        <p:nvSpPr>
          <p:cNvPr id="6" name="TextBox 6"/>
          <p:cNvSpPr txBox="1"/>
          <p:nvPr/>
        </p:nvSpPr>
        <p:spPr>
          <a:xfrm>
            <a:off x="9393431" y="5013812"/>
            <a:ext cx="6649410" cy="1899285"/>
          </a:xfrm>
          <a:prstGeom prst="rect">
            <a:avLst/>
          </a:prstGeom>
        </p:spPr>
        <p:txBody>
          <a:bodyPr lIns="0" tIns="0" rIns="0" bIns="0" rtlCol="0" anchor="t">
            <a:spAutoFit/>
          </a:bodyPr>
          <a:lstStyle/>
          <a:p>
            <a:pPr marL="777240" lvl="1" indent="-388620">
              <a:lnSpc>
                <a:spcPts val="5040"/>
              </a:lnSpc>
              <a:buFont typeface="Arial"/>
              <a:buChar char="•"/>
            </a:pPr>
            <a:r>
              <a:rPr lang="en-US" sz="3600" spc="359">
                <a:solidFill>
                  <a:srgbClr val="000000"/>
                </a:solidFill>
                <a:latin typeface="Lato 2"/>
              </a:rPr>
              <a:t>MỤC ĐÍCH: TÌM HIỂU MPU VÀ TẦN SỐ LƯU ẢNH CỦA MẮT</a:t>
            </a:r>
          </a:p>
        </p:txBody>
      </p:sp>
      <p:sp>
        <p:nvSpPr>
          <p:cNvPr id="7" name="TextBox 7"/>
          <p:cNvSpPr txBox="1"/>
          <p:nvPr/>
        </p:nvSpPr>
        <p:spPr>
          <a:xfrm>
            <a:off x="3076220" y="1556161"/>
            <a:ext cx="12135560" cy="1266825"/>
          </a:xfrm>
          <a:prstGeom prst="rect">
            <a:avLst/>
          </a:prstGeom>
        </p:spPr>
        <p:txBody>
          <a:bodyPr lIns="0" tIns="0" rIns="0" bIns="0" rtlCol="0" anchor="t">
            <a:spAutoFit/>
          </a:bodyPr>
          <a:lstStyle/>
          <a:p>
            <a:pPr algn="ctr">
              <a:lnSpc>
                <a:spcPts val="8400"/>
              </a:lnSpc>
            </a:pPr>
            <a:r>
              <a:rPr lang="en-US" sz="8000" spc="400">
                <a:solidFill>
                  <a:srgbClr val="FFFFFF"/>
                </a:solidFill>
                <a:latin typeface="Bungee"/>
              </a:rPr>
              <a:t>GIỚI THIỆU ĐỀ TÀI </a:t>
            </a:r>
          </a:p>
        </p:txBody>
      </p:sp>
      <p:sp>
        <p:nvSpPr>
          <p:cNvPr id="8" name="TextBox 8"/>
          <p:cNvSpPr txBox="1"/>
          <p:nvPr/>
        </p:nvSpPr>
        <p:spPr>
          <a:xfrm>
            <a:off x="17104593" y="9226549"/>
            <a:ext cx="614214" cy="523874"/>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Lato 1"/>
              </a:rPr>
              <a:t>4/9</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5271FF"/>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1733024" y="3730767"/>
            <a:ext cx="6561483" cy="6550984"/>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FFFF"/>
            </a:solidFill>
          </p:spPr>
          <p:txBody>
            <a:bodyPr/>
            <a:lstStyle/>
            <a:p>
              <a:endParaRPr lang="en-VN"/>
            </a:p>
          </p:txBody>
        </p:sp>
      </p:grpSp>
      <p:grpSp>
        <p:nvGrpSpPr>
          <p:cNvPr id="4" name="Group 4"/>
          <p:cNvGrpSpPr/>
          <p:nvPr/>
        </p:nvGrpSpPr>
        <p:grpSpPr>
          <a:xfrm rot="5400000">
            <a:off x="-5249" y="5249"/>
            <a:ext cx="6561483" cy="6550984"/>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FFFF"/>
            </a:solidFill>
          </p:spPr>
          <p:txBody>
            <a:bodyPr/>
            <a:lstStyle/>
            <a:p>
              <a:endParaRPr lang="en-VN"/>
            </a:p>
          </p:txBody>
        </p:sp>
      </p:grpSp>
      <p:sp>
        <p:nvSpPr>
          <p:cNvPr id="6" name="Freeform 6"/>
          <p:cNvSpPr/>
          <p:nvPr/>
        </p:nvSpPr>
        <p:spPr>
          <a:xfrm>
            <a:off x="0" y="2473733"/>
            <a:ext cx="18289258" cy="4032884"/>
          </a:xfrm>
          <a:custGeom>
            <a:avLst/>
            <a:gdLst/>
            <a:ahLst/>
            <a:cxnLst/>
            <a:rect l="l" t="t" r="r" b="b"/>
            <a:pathLst>
              <a:path w="18289258" h="4032884">
                <a:moveTo>
                  <a:pt x="0" y="0"/>
                </a:moveTo>
                <a:lnTo>
                  <a:pt x="18289258" y="0"/>
                </a:lnTo>
                <a:lnTo>
                  <a:pt x="18289258" y="4032884"/>
                </a:lnTo>
                <a:lnTo>
                  <a:pt x="0" y="4032884"/>
                </a:lnTo>
                <a:lnTo>
                  <a:pt x="0" y="0"/>
                </a:lnTo>
                <a:close/>
              </a:path>
            </a:pathLst>
          </a:custGeom>
          <a:blipFill>
            <a:blip r:embed="rId2"/>
            <a:stretch>
              <a:fillRect/>
            </a:stretch>
          </a:blipFill>
        </p:spPr>
        <p:txBody>
          <a:bodyPr/>
          <a:lstStyle/>
          <a:p>
            <a:endParaRPr lang="en-VN"/>
          </a:p>
        </p:txBody>
      </p:sp>
      <p:sp>
        <p:nvSpPr>
          <p:cNvPr id="7" name="TextBox 7"/>
          <p:cNvSpPr txBox="1"/>
          <p:nvPr/>
        </p:nvSpPr>
        <p:spPr>
          <a:xfrm>
            <a:off x="3484756" y="636466"/>
            <a:ext cx="16496537" cy="1067430"/>
          </a:xfrm>
          <a:prstGeom prst="rect">
            <a:avLst/>
          </a:prstGeom>
        </p:spPr>
        <p:txBody>
          <a:bodyPr lIns="0" tIns="0" rIns="0" bIns="0" rtlCol="0" anchor="t">
            <a:spAutoFit/>
          </a:bodyPr>
          <a:lstStyle/>
          <a:p>
            <a:pPr algn="ctr">
              <a:lnSpc>
                <a:spcPts val="7840"/>
              </a:lnSpc>
              <a:spcBef>
                <a:spcPct val="0"/>
              </a:spcBef>
            </a:pPr>
            <a:r>
              <a:rPr lang="en-US" sz="5600" spc="560">
                <a:solidFill>
                  <a:srgbClr val="FFFFFF"/>
                </a:solidFill>
                <a:latin typeface="Bungee"/>
              </a:rPr>
              <a:t>ĐẶC TẢ HỆ THỐNG</a:t>
            </a:r>
          </a:p>
        </p:txBody>
      </p:sp>
      <p:sp>
        <p:nvSpPr>
          <p:cNvPr id="8" name="TextBox 8"/>
          <p:cNvSpPr txBox="1"/>
          <p:nvPr/>
        </p:nvSpPr>
        <p:spPr>
          <a:xfrm>
            <a:off x="17104593" y="9226549"/>
            <a:ext cx="614214" cy="523874"/>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Lato 1"/>
              </a:rPr>
              <a:t>5/9</a:t>
            </a:r>
          </a:p>
        </p:txBody>
      </p:sp>
      <p:sp>
        <p:nvSpPr>
          <p:cNvPr id="9" name="TextBox 9"/>
          <p:cNvSpPr txBox="1"/>
          <p:nvPr/>
        </p:nvSpPr>
        <p:spPr>
          <a:xfrm>
            <a:off x="1543325" y="7334033"/>
            <a:ext cx="10125001" cy="1109344"/>
          </a:xfrm>
          <a:prstGeom prst="rect">
            <a:avLst/>
          </a:prstGeom>
        </p:spPr>
        <p:txBody>
          <a:bodyPr lIns="0" tIns="0" rIns="0" bIns="0" rtlCol="0" anchor="t">
            <a:spAutoFit/>
          </a:bodyPr>
          <a:lstStyle/>
          <a:p>
            <a:pPr algn="just">
              <a:lnSpc>
                <a:spcPts val="4480"/>
              </a:lnSpc>
            </a:pPr>
            <a:r>
              <a:rPr lang="en-US" sz="3200">
                <a:solidFill>
                  <a:srgbClr val="FFFFFF"/>
                </a:solidFill>
                <a:latin typeface="Lato 1"/>
              </a:rPr>
              <a:t>Yêu cầu của hệ thống </a:t>
            </a:r>
          </a:p>
          <a:p>
            <a:pPr algn="just">
              <a:lnSpc>
                <a:spcPts val="4480"/>
              </a:lnSpc>
              <a:spcBef>
                <a:spcPct val="0"/>
              </a:spcBef>
            </a:pPr>
            <a:r>
              <a:rPr lang="en-US" sz="3200">
                <a:solidFill>
                  <a:srgbClr val="FFFFFF"/>
                </a:solidFill>
                <a:latin typeface="Lato 1"/>
              </a:rPr>
              <a:t>+   Nguồn tối thiểu 110w với dải áp hoạt động từ 12-24v</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305021" y="-2492352"/>
            <a:ext cx="5770168" cy="5770168"/>
            <a:chOff x="0" y="0"/>
            <a:chExt cx="6350000" cy="6350000"/>
          </a:xfrm>
        </p:grpSpPr>
        <p:sp>
          <p:nvSpPr>
            <p:cNvPr id="3" name="Freeform 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B4A9D"/>
            </a:solidFill>
          </p:spPr>
          <p:txBody>
            <a:bodyPr/>
            <a:lstStyle/>
            <a:p>
              <a:endParaRPr lang="en-VN"/>
            </a:p>
          </p:txBody>
        </p:sp>
      </p:grpSp>
      <p:grpSp>
        <p:nvGrpSpPr>
          <p:cNvPr id="4" name="Group 4"/>
          <p:cNvGrpSpPr/>
          <p:nvPr/>
        </p:nvGrpSpPr>
        <p:grpSpPr>
          <a:xfrm>
            <a:off x="3115389" y="5279214"/>
            <a:ext cx="15172611" cy="5007786"/>
            <a:chOff x="0" y="0"/>
            <a:chExt cx="4855050" cy="1602430"/>
          </a:xfrm>
        </p:grpSpPr>
        <p:sp>
          <p:nvSpPr>
            <p:cNvPr id="5" name="Freeform 5"/>
            <p:cNvSpPr/>
            <p:nvPr/>
          </p:nvSpPr>
          <p:spPr>
            <a:xfrm>
              <a:off x="0" y="0"/>
              <a:ext cx="4855050" cy="1602430"/>
            </a:xfrm>
            <a:custGeom>
              <a:avLst/>
              <a:gdLst/>
              <a:ahLst/>
              <a:cxnLst/>
              <a:rect l="l" t="t" r="r" b="b"/>
              <a:pathLst>
                <a:path w="4855050" h="1602430">
                  <a:moveTo>
                    <a:pt x="0" y="0"/>
                  </a:moveTo>
                  <a:lnTo>
                    <a:pt x="4855050" y="0"/>
                  </a:lnTo>
                  <a:lnTo>
                    <a:pt x="4855050" y="1602430"/>
                  </a:lnTo>
                  <a:lnTo>
                    <a:pt x="0" y="1602430"/>
                  </a:lnTo>
                  <a:close/>
                </a:path>
              </a:pathLst>
            </a:custGeom>
            <a:solidFill>
              <a:srgbClr val="2B4A9D"/>
            </a:solidFill>
          </p:spPr>
          <p:txBody>
            <a:bodyPr/>
            <a:lstStyle/>
            <a:p>
              <a:endParaRPr lang="en-VN"/>
            </a:p>
          </p:txBody>
        </p:sp>
      </p:grpSp>
      <p:grpSp>
        <p:nvGrpSpPr>
          <p:cNvPr id="6" name="Group 6"/>
          <p:cNvGrpSpPr/>
          <p:nvPr/>
        </p:nvGrpSpPr>
        <p:grpSpPr>
          <a:xfrm>
            <a:off x="3336986" y="-9994"/>
            <a:ext cx="14951014" cy="417760"/>
            <a:chOff x="0" y="0"/>
            <a:chExt cx="5454170" cy="152400"/>
          </a:xfrm>
        </p:grpSpPr>
        <p:sp>
          <p:nvSpPr>
            <p:cNvPr id="7" name="Freeform 7"/>
            <p:cNvSpPr/>
            <p:nvPr/>
          </p:nvSpPr>
          <p:spPr>
            <a:xfrm>
              <a:off x="0" y="0"/>
              <a:ext cx="5454171" cy="152400"/>
            </a:xfrm>
            <a:custGeom>
              <a:avLst/>
              <a:gdLst/>
              <a:ahLst/>
              <a:cxnLst/>
              <a:rect l="l" t="t" r="r" b="b"/>
              <a:pathLst>
                <a:path w="5454171" h="152400">
                  <a:moveTo>
                    <a:pt x="0" y="0"/>
                  </a:moveTo>
                  <a:lnTo>
                    <a:pt x="5454171" y="0"/>
                  </a:lnTo>
                  <a:lnTo>
                    <a:pt x="5454171" y="152400"/>
                  </a:lnTo>
                  <a:lnTo>
                    <a:pt x="0" y="152400"/>
                  </a:lnTo>
                  <a:close/>
                </a:path>
              </a:pathLst>
            </a:custGeom>
            <a:solidFill>
              <a:srgbClr val="2B4A9D"/>
            </a:solidFill>
          </p:spPr>
          <p:txBody>
            <a:bodyPr/>
            <a:lstStyle/>
            <a:p>
              <a:endParaRPr lang="en-VN"/>
            </a:p>
          </p:txBody>
        </p:sp>
      </p:grpSp>
      <p:sp>
        <p:nvSpPr>
          <p:cNvPr id="8" name="TextBox 8"/>
          <p:cNvSpPr txBox="1"/>
          <p:nvPr/>
        </p:nvSpPr>
        <p:spPr>
          <a:xfrm>
            <a:off x="3336986" y="594726"/>
            <a:ext cx="13126900" cy="1190625"/>
          </a:xfrm>
          <a:prstGeom prst="rect">
            <a:avLst/>
          </a:prstGeom>
        </p:spPr>
        <p:txBody>
          <a:bodyPr lIns="0" tIns="0" rIns="0" bIns="0" rtlCol="0" anchor="t">
            <a:spAutoFit/>
          </a:bodyPr>
          <a:lstStyle/>
          <a:p>
            <a:pPr algn="ctr">
              <a:lnSpc>
                <a:spcPts val="8400"/>
              </a:lnSpc>
            </a:pPr>
            <a:r>
              <a:rPr lang="en-US" sz="8000" spc="400">
                <a:solidFill>
                  <a:srgbClr val="2B4A9D"/>
                </a:solidFill>
                <a:latin typeface="Poppins Ultra-Bold"/>
              </a:rPr>
              <a:t>THIẾT KẾ PHẦN CỨNG</a:t>
            </a:r>
          </a:p>
        </p:txBody>
      </p:sp>
      <p:sp>
        <p:nvSpPr>
          <p:cNvPr id="9" name="Freeform 9"/>
          <p:cNvSpPr/>
          <p:nvPr/>
        </p:nvSpPr>
        <p:spPr>
          <a:xfrm>
            <a:off x="4198178" y="3086100"/>
            <a:ext cx="11404516" cy="5515503"/>
          </a:xfrm>
          <a:custGeom>
            <a:avLst/>
            <a:gdLst/>
            <a:ahLst/>
            <a:cxnLst/>
            <a:rect l="l" t="t" r="r" b="b"/>
            <a:pathLst>
              <a:path w="11404516" h="5515503">
                <a:moveTo>
                  <a:pt x="0" y="0"/>
                </a:moveTo>
                <a:lnTo>
                  <a:pt x="11404516" y="0"/>
                </a:lnTo>
                <a:lnTo>
                  <a:pt x="11404516" y="5515503"/>
                </a:lnTo>
                <a:lnTo>
                  <a:pt x="0" y="5515503"/>
                </a:lnTo>
                <a:lnTo>
                  <a:pt x="0" y="0"/>
                </a:lnTo>
                <a:close/>
              </a:path>
            </a:pathLst>
          </a:custGeom>
          <a:blipFill>
            <a:blip r:embed="rId2"/>
            <a:stretch>
              <a:fillRect/>
            </a:stretch>
          </a:blipFill>
        </p:spPr>
        <p:txBody>
          <a:bodyPr/>
          <a:lstStyle/>
          <a:p>
            <a:endParaRPr lang="en-VN"/>
          </a:p>
        </p:txBody>
      </p:sp>
      <p:sp>
        <p:nvSpPr>
          <p:cNvPr id="10" name="TextBox 10"/>
          <p:cNvSpPr txBox="1"/>
          <p:nvPr/>
        </p:nvSpPr>
        <p:spPr>
          <a:xfrm>
            <a:off x="580063" y="3334966"/>
            <a:ext cx="3547504" cy="1714976"/>
          </a:xfrm>
          <a:prstGeom prst="rect">
            <a:avLst/>
          </a:prstGeom>
        </p:spPr>
        <p:txBody>
          <a:bodyPr lIns="0" tIns="0" rIns="0" bIns="0" rtlCol="0" anchor="t">
            <a:spAutoFit/>
          </a:bodyPr>
          <a:lstStyle/>
          <a:p>
            <a:pPr marL="0" lvl="0" indent="0" algn="ctr">
              <a:lnSpc>
                <a:spcPts val="6832"/>
              </a:lnSpc>
              <a:spcBef>
                <a:spcPct val="0"/>
              </a:spcBef>
            </a:pPr>
            <a:r>
              <a:rPr lang="en-US" sz="4880">
                <a:solidFill>
                  <a:srgbClr val="000000"/>
                </a:solidFill>
                <a:latin typeface="DejaVu Serif Bold"/>
              </a:rPr>
              <a:t>Lưu đồ tổng quát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305021" y="-2492352"/>
            <a:ext cx="5770168" cy="5770168"/>
            <a:chOff x="0" y="0"/>
            <a:chExt cx="6350000" cy="6350000"/>
          </a:xfrm>
        </p:grpSpPr>
        <p:sp>
          <p:nvSpPr>
            <p:cNvPr id="3" name="Freeform 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B4A9D"/>
            </a:solidFill>
          </p:spPr>
          <p:txBody>
            <a:bodyPr/>
            <a:lstStyle/>
            <a:p>
              <a:endParaRPr lang="en-VN"/>
            </a:p>
          </p:txBody>
        </p:sp>
      </p:grpSp>
      <p:grpSp>
        <p:nvGrpSpPr>
          <p:cNvPr id="4" name="Group 4"/>
          <p:cNvGrpSpPr/>
          <p:nvPr/>
        </p:nvGrpSpPr>
        <p:grpSpPr>
          <a:xfrm>
            <a:off x="3115389" y="5279214"/>
            <a:ext cx="15172611" cy="5007786"/>
            <a:chOff x="0" y="0"/>
            <a:chExt cx="4855050" cy="1602430"/>
          </a:xfrm>
        </p:grpSpPr>
        <p:sp>
          <p:nvSpPr>
            <p:cNvPr id="5" name="Freeform 5"/>
            <p:cNvSpPr/>
            <p:nvPr/>
          </p:nvSpPr>
          <p:spPr>
            <a:xfrm>
              <a:off x="0" y="0"/>
              <a:ext cx="4855050" cy="1602430"/>
            </a:xfrm>
            <a:custGeom>
              <a:avLst/>
              <a:gdLst/>
              <a:ahLst/>
              <a:cxnLst/>
              <a:rect l="l" t="t" r="r" b="b"/>
              <a:pathLst>
                <a:path w="4855050" h="1602430">
                  <a:moveTo>
                    <a:pt x="0" y="0"/>
                  </a:moveTo>
                  <a:lnTo>
                    <a:pt x="4855050" y="0"/>
                  </a:lnTo>
                  <a:lnTo>
                    <a:pt x="4855050" y="1602430"/>
                  </a:lnTo>
                  <a:lnTo>
                    <a:pt x="0" y="1602430"/>
                  </a:lnTo>
                  <a:close/>
                </a:path>
              </a:pathLst>
            </a:custGeom>
            <a:solidFill>
              <a:srgbClr val="2B4A9D"/>
            </a:solidFill>
          </p:spPr>
          <p:txBody>
            <a:bodyPr/>
            <a:lstStyle/>
            <a:p>
              <a:endParaRPr lang="en-VN"/>
            </a:p>
          </p:txBody>
        </p:sp>
      </p:grpSp>
      <p:grpSp>
        <p:nvGrpSpPr>
          <p:cNvPr id="6" name="Group 6"/>
          <p:cNvGrpSpPr/>
          <p:nvPr/>
        </p:nvGrpSpPr>
        <p:grpSpPr>
          <a:xfrm>
            <a:off x="3336986" y="-9994"/>
            <a:ext cx="14951014" cy="417760"/>
            <a:chOff x="0" y="0"/>
            <a:chExt cx="5454170" cy="152400"/>
          </a:xfrm>
        </p:grpSpPr>
        <p:sp>
          <p:nvSpPr>
            <p:cNvPr id="7" name="Freeform 7"/>
            <p:cNvSpPr/>
            <p:nvPr/>
          </p:nvSpPr>
          <p:spPr>
            <a:xfrm>
              <a:off x="0" y="0"/>
              <a:ext cx="5454171" cy="152400"/>
            </a:xfrm>
            <a:custGeom>
              <a:avLst/>
              <a:gdLst/>
              <a:ahLst/>
              <a:cxnLst/>
              <a:rect l="l" t="t" r="r" b="b"/>
              <a:pathLst>
                <a:path w="5454171" h="152400">
                  <a:moveTo>
                    <a:pt x="0" y="0"/>
                  </a:moveTo>
                  <a:lnTo>
                    <a:pt x="5454171" y="0"/>
                  </a:lnTo>
                  <a:lnTo>
                    <a:pt x="5454171" y="152400"/>
                  </a:lnTo>
                  <a:lnTo>
                    <a:pt x="0" y="152400"/>
                  </a:lnTo>
                  <a:close/>
                </a:path>
              </a:pathLst>
            </a:custGeom>
            <a:solidFill>
              <a:srgbClr val="2B4A9D"/>
            </a:solidFill>
          </p:spPr>
          <p:txBody>
            <a:bodyPr/>
            <a:lstStyle/>
            <a:p>
              <a:endParaRPr lang="en-VN"/>
            </a:p>
          </p:txBody>
        </p:sp>
      </p:grpSp>
      <p:sp>
        <p:nvSpPr>
          <p:cNvPr id="8" name="TextBox 8"/>
          <p:cNvSpPr txBox="1"/>
          <p:nvPr/>
        </p:nvSpPr>
        <p:spPr>
          <a:xfrm>
            <a:off x="3336986" y="518526"/>
            <a:ext cx="13126900" cy="1266825"/>
          </a:xfrm>
          <a:prstGeom prst="rect">
            <a:avLst/>
          </a:prstGeom>
        </p:spPr>
        <p:txBody>
          <a:bodyPr lIns="0" tIns="0" rIns="0" bIns="0" rtlCol="0" anchor="t">
            <a:spAutoFit/>
          </a:bodyPr>
          <a:lstStyle/>
          <a:p>
            <a:pPr algn="ctr">
              <a:lnSpc>
                <a:spcPts val="8400"/>
              </a:lnSpc>
            </a:pPr>
            <a:r>
              <a:rPr lang="en-US" sz="8000" spc="400">
                <a:solidFill>
                  <a:srgbClr val="2B4A9D"/>
                </a:solidFill>
                <a:latin typeface="Bungee"/>
              </a:rPr>
              <a:t>THIẾT KẾ PHẦN CỨNG</a:t>
            </a:r>
          </a:p>
        </p:txBody>
      </p:sp>
      <p:sp>
        <p:nvSpPr>
          <p:cNvPr id="9" name="Freeform 9"/>
          <p:cNvSpPr/>
          <p:nvPr/>
        </p:nvSpPr>
        <p:spPr>
          <a:xfrm>
            <a:off x="4328164" y="1947277"/>
            <a:ext cx="11854506" cy="7805091"/>
          </a:xfrm>
          <a:custGeom>
            <a:avLst/>
            <a:gdLst/>
            <a:ahLst/>
            <a:cxnLst/>
            <a:rect l="l" t="t" r="r" b="b"/>
            <a:pathLst>
              <a:path w="11854506" h="7805091">
                <a:moveTo>
                  <a:pt x="0" y="0"/>
                </a:moveTo>
                <a:lnTo>
                  <a:pt x="11854506" y="0"/>
                </a:lnTo>
                <a:lnTo>
                  <a:pt x="11854506" y="7805091"/>
                </a:lnTo>
                <a:lnTo>
                  <a:pt x="0" y="7805091"/>
                </a:lnTo>
                <a:lnTo>
                  <a:pt x="0" y="0"/>
                </a:lnTo>
                <a:close/>
              </a:path>
            </a:pathLst>
          </a:custGeom>
          <a:blipFill>
            <a:blip r:embed="rId2"/>
            <a:stretch>
              <a:fillRect/>
            </a:stretch>
          </a:blipFill>
        </p:spPr>
        <p:txBody>
          <a:bodyPr/>
          <a:lstStyle/>
          <a:p>
            <a:endParaRPr lang="en-VN"/>
          </a:p>
        </p:txBody>
      </p:sp>
      <p:sp>
        <p:nvSpPr>
          <p:cNvPr id="10" name="TextBox 10"/>
          <p:cNvSpPr txBox="1"/>
          <p:nvPr/>
        </p:nvSpPr>
        <p:spPr>
          <a:xfrm>
            <a:off x="580063" y="3344491"/>
            <a:ext cx="3547504" cy="1704847"/>
          </a:xfrm>
          <a:prstGeom prst="rect">
            <a:avLst/>
          </a:prstGeom>
        </p:spPr>
        <p:txBody>
          <a:bodyPr lIns="0" tIns="0" rIns="0" bIns="0" rtlCol="0" anchor="t">
            <a:spAutoFit/>
          </a:bodyPr>
          <a:lstStyle/>
          <a:p>
            <a:pPr marL="0" lvl="0" indent="0" algn="ctr">
              <a:lnSpc>
                <a:spcPts val="6832"/>
              </a:lnSpc>
              <a:spcBef>
                <a:spcPct val="0"/>
              </a:spcBef>
            </a:pPr>
            <a:r>
              <a:rPr lang="en-US" sz="4880">
                <a:solidFill>
                  <a:srgbClr val="000000"/>
                </a:solidFill>
                <a:latin typeface="Lato 1 Bold"/>
              </a:rPr>
              <a:t>Lưu đồ tổng quát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76816" y="0"/>
            <a:ext cx="452408" cy="10287000"/>
            <a:chOff x="0" y="0"/>
            <a:chExt cx="165040" cy="3752725"/>
          </a:xfrm>
        </p:grpSpPr>
        <p:sp>
          <p:nvSpPr>
            <p:cNvPr id="3" name="Freeform 3"/>
            <p:cNvSpPr/>
            <p:nvPr/>
          </p:nvSpPr>
          <p:spPr>
            <a:xfrm>
              <a:off x="0" y="0"/>
              <a:ext cx="165040" cy="3752726"/>
            </a:xfrm>
            <a:custGeom>
              <a:avLst/>
              <a:gdLst/>
              <a:ahLst/>
              <a:cxnLst/>
              <a:rect l="l" t="t" r="r" b="b"/>
              <a:pathLst>
                <a:path w="165040" h="3752726">
                  <a:moveTo>
                    <a:pt x="0" y="0"/>
                  </a:moveTo>
                  <a:lnTo>
                    <a:pt x="165040" y="0"/>
                  </a:lnTo>
                  <a:lnTo>
                    <a:pt x="165040" y="3752726"/>
                  </a:lnTo>
                  <a:lnTo>
                    <a:pt x="0" y="3752726"/>
                  </a:lnTo>
                  <a:close/>
                </a:path>
              </a:pathLst>
            </a:custGeom>
            <a:solidFill>
              <a:srgbClr val="2B4A9D"/>
            </a:solidFill>
          </p:spPr>
          <p:txBody>
            <a:bodyPr/>
            <a:lstStyle/>
            <a:p>
              <a:endParaRPr lang="en-VN"/>
            </a:p>
          </p:txBody>
        </p:sp>
      </p:grpSp>
      <p:grpSp>
        <p:nvGrpSpPr>
          <p:cNvPr id="4" name="Group 4"/>
          <p:cNvGrpSpPr/>
          <p:nvPr/>
        </p:nvGrpSpPr>
        <p:grpSpPr>
          <a:xfrm rot="-2700000">
            <a:off x="15385959" y="1860459"/>
            <a:ext cx="6566081" cy="6566081"/>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txBody>
            <a:bodyPr/>
            <a:lstStyle/>
            <a:p>
              <a:endParaRPr lang="en-VN"/>
            </a:p>
          </p:txBody>
        </p:sp>
      </p:grpSp>
      <p:grpSp>
        <p:nvGrpSpPr>
          <p:cNvPr id="6" name="Group 6"/>
          <p:cNvGrpSpPr/>
          <p:nvPr/>
        </p:nvGrpSpPr>
        <p:grpSpPr>
          <a:xfrm rot="2700000">
            <a:off x="15742560" y="2217060"/>
            <a:ext cx="5852880" cy="5852880"/>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txBody>
            <a:bodyPr/>
            <a:lstStyle/>
            <a:p>
              <a:endParaRPr lang="en-VN"/>
            </a:p>
          </p:txBody>
        </p:sp>
      </p:grpSp>
      <p:grpSp>
        <p:nvGrpSpPr>
          <p:cNvPr id="8" name="Group 8"/>
          <p:cNvGrpSpPr/>
          <p:nvPr/>
        </p:nvGrpSpPr>
        <p:grpSpPr>
          <a:xfrm rot="2700000">
            <a:off x="11524419" y="8043030"/>
            <a:ext cx="6164339" cy="6164339"/>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txBody>
            <a:bodyPr/>
            <a:lstStyle/>
            <a:p>
              <a:endParaRPr lang="en-VN"/>
            </a:p>
          </p:txBody>
        </p:sp>
      </p:grpSp>
      <p:grpSp>
        <p:nvGrpSpPr>
          <p:cNvPr id="10" name="Group 10"/>
          <p:cNvGrpSpPr/>
          <p:nvPr/>
        </p:nvGrpSpPr>
        <p:grpSpPr>
          <a:xfrm rot="2700000">
            <a:off x="11524419" y="-3920369"/>
            <a:ext cx="6164339" cy="6164339"/>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txBody>
            <a:bodyPr/>
            <a:lstStyle/>
            <a:p>
              <a:endParaRPr lang="en-VN"/>
            </a:p>
          </p:txBody>
        </p:sp>
      </p:grpSp>
      <p:grpSp>
        <p:nvGrpSpPr>
          <p:cNvPr id="12" name="Group 12"/>
          <p:cNvGrpSpPr/>
          <p:nvPr/>
        </p:nvGrpSpPr>
        <p:grpSpPr>
          <a:xfrm rot="-5400000">
            <a:off x="568482" y="1960670"/>
            <a:ext cx="829509" cy="1966473"/>
            <a:chOff x="0" y="0"/>
            <a:chExt cx="2354580" cy="5581882"/>
          </a:xfrm>
        </p:grpSpPr>
        <p:sp>
          <p:nvSpPr>
            <p:cNvPr id="13" name="Freeform 13"/>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4"/>
                  </a:cubicBezTo>
                  <a:lnTo>
                    <a:pt x="2353310" y="0"/>
                  </a:lnTo>
                  <a:lnTo>
                    <a:pt x="0" y="0"/>
                  </a:lnTo>
                  <a:lnTo>
                    <a:pt x="0" y="4410668"/>
                  </a:lnTo>
                  <a:cubicBezTo>
                    <a:pt x="6350" y="4926562"/>
                    <a:pt x="331470" y="5355822"/>
                    <a:pt x="784860" y="5514572"/>
                  </a:cubicBezTo>
                  <a:close/>
                </a:path>
              </a:pathLst>
            </a:custGeom>
            <a:solidFill>
              <a:srgbClr val="2B4A9D"/>
            </a:solidFill>
          </p:spPr>
          <p:txBody>
            <a:bodyPr/>
            <a:lstStyle/>
            <a:p>
              <a:endParaRPr lang="en-VN"/>
            </a:p>
          </p:txBody>
        </p:sp>
      </p:grpSp>
      <p:grpSp>
        <p:nvGrpSpPr>
          <p:cNvPr id="14" name="Group 14"/>
          <p:cNvGrpSpPr/>
          <p:nvPr/>
        </p:nvGrpSpPr>
        <p:grpSpPr>
          <a:xfrm rot="-5400000">
            <a:off x="4980926" y="608643"/>
            <a:ext cx="1629197" cy="7951652"/>
            <a:chOff x="0" y="0"/>
            <a:chExt cx="2354580" cy="11492046"/>
          </a:xfrm>
        </p:grpSpPr>
        <p:sp>
          <p:nvSpPr>
            <p:cNvPr id="15" name="Freeform 15"/>
            <p:cNvSpPr/>
            <p:nvPr/>
          </p:nvSpPr>
          <p:spPr>
            <a:xfrm>
              <a:off x="0" y="0"/>
              <a:ext cx="2353310" cy="11492046"/>
            </a:xfrm>
            <a:custGeom>
              <a:avLst/>
              <a:gdLst/>
              <a:ahLst/>
              <a:cxnLst/>
              <a:rect l="l" t="t" r="r" b="b"/>
              <a:pathLst>
                <a:path w="2353310" h="11492046">
                  <a:moveTo>
                    <a:pt x="784860" y="11424736"/>
                  </a:moveTo>
                  <a:cubicBezTo>
                    <a:pt x="905510" y="11465376"/>
                    <a:pt x="1042670" y="11492046"/>
                    <a:pt x="1177290" y="11492046"/>
                  </a:cubicBezTo>
                  <a:cubicBezTo>
                    <a:pt x="1311910" y="11492046"/>
                    <a:pt x="1441450" y="11469186"/>
                    <a:pt x="1560830" y="11428546"/>
                  </a:cubicBezTo>
                  <a:cubicBezTo>
                    <a:pt x="1563370" y="11427276"/>
                    <a:pt x="1565910" y="11427276"/>
                    <a:pt x="1568450" y="11426006"/>
                  </a:cubicBezTo>
                  <a:cubicBezTo>
                    <a:pt x="2016760" y="11263446"/>
                    <a:pt x="2346960" y="10834186"/>
                    <a:pt x="2353310" y="10306003"/>
                  </a:cubicBezTo>
                  <a:lnTo>
                    <a:pt x="2353310" y="0"/>
                  </a:lnTo>
                  <a:lnTo>
                    <a:pt x="0" y="0"/>
                  </a:lnTo>
                  <a:lnTo>
                    <a:pt x="0" y="10298100"/>
                  </a:lnTo>
                  <a:cubicBezTo>
                    <a:pt x="6350" y="10836726"/>
                    <a:pt x="331470" y="11265986"/>
                    <a:pt x="784860" y="11424736"/>
                  </a:cubicBezTo>
                  <a:close/>
                </a:path>
              </a:pathLst>
            </a:custGeom>
            <a:solidFill>
              <a:srgbClr val="2B4A9D"/>
            </a:solidFill>
          </p:spPr>
          <p:txBody>
            <a:bodyPr/>
            <a:lstStyle/>
            <a:p>
              <a:endParaRPr lang="en-VN"/>
            </a:p>
          </p:txBody>
        </p:sp>
      </p:grpSp>
      <p:grpSp>
        <p:nvGrpSpPr>
          <p:cNvPr id="16" name="Group 16"/>
          <p:cNvGrpSpPr/>
          <p:nvPr/>
        </p:nvGrpSpPr>
        <p:grpSpPr>
          <a:xfrm rot="-5400000">
            <a:off x="568482" y="4415830"/>
            <a:ext cx="829509" cy="1966473"/>
            <a:chOff x="0" y="0"/>
            <a:chExt cx="2354580" cy="5581882"/>
          </a:xfrm>
        </p:grpSpPr>
        <p:sp>
          <p:nvSpPr>
            <p:cNvPr id="17" name="Freeform 17"/>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4"/>
                  </a:cubicBezTo>
                  <a:lnTo>
                    <a:pt x="2353310" y="0"/>
                  </a:lnTo>
                  <a:lnTo>
                    <a:pt x="0" y="0"/>
                  </a:lnTo>
                  <a:lnTo>
                    <a:pt x="0" y="4410668"/>
                  </a:lnTo>
                  <a:cubicBezTo>
                    <a:pt x="6350" y="4926562"/>
                    <a:pt x="331470" y="5355822"/>
                    <a:pt x="784860" y="5514572"/>
                  </a:cubicBezTo>
                  <a:close/>
                </a:path>
              </a:pathLst>
            </a:custGeom>
            <a:solidFill>
              <a:srgbClr val="2B4A9D"/>
            </a:solidFill>
          </p:spPr>
          <p:txBody>
            <a:bodyPr/>
            <a:lstStyle/>
            <a:p>
              <a:endParaRPr lang="en-VN"/>
            </a:p>
          </p:txBody>
        </p:sp>
      </p:grpSp>
      <p:grpSp>
        <p:nvGrpSpPr>
          <p:cNvPr id="18" name="Group 18"/>
          <p:cNvGrpSpPr/>
          <p:nvPr/>
        </p:nvGrpSpPr>
        <p:grpSpPr>
          <a:xfrm rot="-5400000">
            <a:off x="568482" y="6870991"/>
            <a:ext cx="829509" cy="1966473"/>
            <a:chOff x="0" y="0"/>
            <a:chExt cx="2354580" cy="5581882"/>
          </a:xfrm>
        </p:grpSpPr>
        <p:sp>
          <p:nvSpPr>
            <p:cNvPr id="19" name="Freeform 19"/>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4"/>
                  </a:cubicBezTo>
                  <a:lnTo>
                    <a:pt x="2353310" y="0"/>
                  </a:lnTo>
                  <a:lnTo>
                    <a:pt x="0" y="0"/>
                  </a:lnTo>
                  <a:lnTo>
                    <a:pt x="0" y="4410668"/>
                  </a:lnTo>
                  <a:cubicBezTo>
                    <a:pt x="6350" y="4926562"/>
                    <a:pt x="331470" y="5355822"/>
                    <a:pt x="784860" y="5514572"/>
                  </a:cubicBezTo>
                  <a:close/>
                </a:path>
              </a:pathLst>
            </a:custGeom>
            <a:solidFill>
              <a:srgbClr val="2B4A9D"/>
            </a:solidFill>
          </p:spPr>
          <p:txBody>
            <a:bodyPr/>
            <a:lstStyle/>
            <a:p>
              <a:endParaRPr lang="en-VN"/>
            </a:p>
          </p:txBody>
        </p:sp>
      </p:grpSp>
      <p:sp>
        <p:nvSpPr>
          <p:cNvPr id="20" name="Freeform 20"/>
          <p:cNvSpPr/>
          <p:nvPr/>
        </p:nvSpPr>
        <p:spPr>
          <a:xfrm>
            <a:off x="10073493" y="876979"/>
            <a:ext cx="7905172" cy="9044175"/>
          </a:xfrm>
          <a:custGeom>
            <a:avLst/>
            <a:gdLst/>
            <a:ahLst/>
            <a:cxnLst/>
            <a:rect l="l" t="t" r="r" b="b"/>
            <a:pathLst>
              <a:path w="7905172" h="9044175">
                <a:moveTo>
                  <a:pt x="0" y="0"/>
                </a:moveTo>
                <a:lnTo>
                  <a:pt x="7905172" y="0"/>
                </a:lnTo>
                <a:lnTo>
                  <a:pt x="7905172" y="9044176"/>
                </a:lnTo>
                <a:lnTo>
                  <a:pt x="0" y="9044176"/>
                </a:lnTo>
                <a:lnTo>
                  <a:pt x="0" y="0"/>
                </a:lnTo>
                <a:close/>
              </a:path>
            </a:pathLst>
          </a:custGeom>
          <a:blipFill>
            <a:blip r:embed="rId2"/>
            <a:stretch>
              <a:fillRect t="-1033" b="-1033"/>
            </a:stretch>
          </a:blipFill>
        </p:spPr>
        <p:txBody>
          <a:bodyPr/>
          <a:lstStyle/>
          <a:p>
            <a:endParaRPr lang="en-VN"/>
          </a:p>
        </p:txBody>
      </p:sp>
      <p:sp>
        <p:nvSpPr>
          <p:cNvPr id="21" name="TextBox 21"/>
          <p:cNvSpPr txBox="1"/>
          <p:nvPr/>
        </p:nvSpPr>
        <p:spPr>
          <a:xfrm>
            <a:off x="284883" y="4172988"/>
            <a:ext cx="10830782" cy="842011"/>
          </a:xfrm>
          <a:prstGeom prst="rect">
            <a:avLst/>
          </a:prstGeom>
        </p:spPr>
        <p:txBody>
          <a:bodyPr lIns="0" tIns="0" rIns="0" bIns="0" rtlCol="0" anchor="t">
            <a:spAutoFit/>
          </a:bodyPr>
          <a:lstStyle/>
          <a:p>
            <a:pPr algn="ctr">
              <a:lnSpc>
                <a:spcPts val="5985"/>
              </a:lnSpc>
            </a:pPr>
            <a:r>
              <a:rPr lang="en-US" sz="5700" spc="285">
                <a:solidFill>
                  <a:srgbClr val="FFFFFF"/>
                </a:solidFill>
                <a:latin typeface="Poppins Ultra-Bold"/>
              </a:rPr>
              <a:t>Thiết kế phần mềm</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15004959" y="1860459"/>
            <a:ext cx="6566081" cy="6566081"/>
            <a:chOff x="0" y="0"/>
            <a:chExt cx="1913890" cy="1913890"/>
          </a:xfrm>
        </p:grpSpPr>
        <p:sp>
          <p:nvSpPr>
            <p:cNvPr id="3" name="Freeform 3"/>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5271FF"/>
            </a:solidFill>
          </p:spPr>
          <p:txBody>
            <a:bodyPr/>
            <a:lstStyle/>
            <a:p>
              <a:endParaRPr lang="en-VN"/>
            </a:p>
          </p:txBody>
        </p:sp>
      </p:grpSp>
      <p:grpSp>
        <p:nvGrpSpPr>
          <p:cNvPr id="4" name="Group 4"/>
          <p:cNvGrpSpPr/>
          <p:nvPr/>
        </p:nvGrpSpPr>
        <p:grpSpPr>
          <a:xfrm rot="2700000">
            <a:off x="15361560" y="2217060"/>
            <a:ext cx="5852880" cy="5852880"/>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txBody>
            <a:bodyPr/>
            <a:lstStyle/>
            <a:p>
              <a:endParaRPr lang="en-VN"/>
            </a:p>
          </p:txBody>
        </p:sp>
      </p:grpSp>
      <p:grpSp>
        <p:nvGrpSpPr>
          <p:cNvPr id="6" name="Group 6"/>
          <p:cNvGrpSpPr/>
          <p:nvPr/>
        </p:nvGrpSpPr>
        <p:grpSpPr>
          <a:xfrm rot="2700000">
            <a:off x="11143419" y="8043030"/>
            <a:ext cx="6164339" cy="6164339"/>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txBody>
            <a:bodyPr/>
            <a:lstStyle/>
            <a:p>
              <a:endParaRPr lang="en-VN"/>
            </a:p>
          </p:txBody>
        </p:sp>
      </p:grpSp>
      <p:grpSp>
        <p:nvGrpSpPr>
          <p:cNvPr id="8" name="Group 8"/>
          <p:cNvGrpSpPr/>
          <p:nvPr/>
        </p:nvGrpSpPr>
        <p:grpSpPr>
          <a:xfrm rot="2700000">
            <a:off x="11143419" y="-3920369"/>
            <a:ext cx="6164339" cy="6164339"/>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txBody>
            <a:bodyPr/>
            <a:lstStyle/>
            <a:p>
              <a:endParaRPr lang="en-VN"/>
            </a:p>
          </p:txBody>
        </p:sp>
      </p:grpSp>
      <p:sp>
        <p:nvSpPr>
          <p:cNvPr id="10" name="TextBox 10"/>
          <p:cNvSpPr txBox="1"/>
          <p:nvPr/>
        </p:nvSpPr>
        <p:spPr>
          <a:xfrm>
            <a:off x="586549" y="1600838"/>
            <a:ext cx="11578638" cy="1266825"/>
          </a:xfrm>
          <a:prstGeom prst="rect">
            <a:avLst/>
          </a:prstGeom>
        </p:spPr>
        <p:txBody>
          <a:bodyPr lIns="0" tIns="0" rIns="0" bIns="0" rtlCol="0" anchor="t">
            <a:spAutoFit/>
          </a:bodyPr>
          <a:lstStyle/>
          <a:p>
            <a:pPr algn="ctr">
              <a:lnSpc>
                <a:spcPts val="8400"/>
              </a:lnSpc>
            </a:pPr>
            <a:r>
              <a:rPr lang="en-US" sz="8000" spc="400" dirty="0">
                <a:solidFill>
                  <a:srgbClr val="2B4A9D"/>
                </a:solidFill>
                <a:latin typeface="Bungee"/>
              </a:rPr>
              <a:t>KẾT QUẢ THỰC HIỆN</a:t>
            </a:r>
          </a:p>
        </p:txBody>
      </p:sp>
      <p:grpSp>
        <p:nvGrpSpPr>
          <p:cNvPr id="11" name="Group 11"/>
          <p:cNvGrpSpPr/>
          <p:nvPr/>
        </p:nvGrpSpPr>
        <p:grpSpPr>
          <a:xfrm rot="5400000">
            <a:off x="-1309" y="1309"/>
            <a:ext cx="1635964" cy="1633346"/>
            <a:chOff x="0" y="0"/>
            <a:chExt cx="6350000" cy="6339840"/>
          </a:xfrm>
        </p:grpSpPr>
        <p:sp>
          <p:nvSpPr>
            <p:cNvPr id="12" name="Freeform 12"/>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2B4A9D"/>
            </a:solidFill>
          </p:spPr>
          <p:txBody>
            <a:bodyPr/>
            <a:lstStyle/>
            <a:p>
              <a:endParaRPr lang="en-VN"/>
            </a:p>
          </p:txBody>
        </p:sp>
      </p:grpSp>
      <p:sp>
        <p:nvSpPr>
          <p:cNvPr id="13" name="TextBox 13"/>
          <p:cNvSpPr txBox="1"/>
          <p:nvPr/>
        </p:nvSpPr>
        <p:spPr>
          <a:xfrm>
            <a:off x="816673" y="2832536"/>
            <a:ext cx="12598282" cy="4498104"/>
          </a:xfrm>
          <a:prstGeom prst="rect">
            <a:avLst/>
          </a:prstGeom>
        </p:spPr>
        <p:txBody>
          <a:bodyPr lIns="0" tIns="0" rIns="0" bIns="0" rtlCol="0" anchor="t">
            <a:spAutoFit/>
          </a:bodyPr>
          <a:lstStyle/>
          <a:p>
            <a:pPr>
              <a:lnSpc>
                <a:spcPts val="7165"/>
              </a:lnSpc>
              <a:spcBef>
                <a:spcPct val="0"/>
              </a:spcBef>
            </a:pPr>
            <a:r>
              <a:rPr lang="en-US" sz="5118">
                <a:solidFill>
                  <a:srgbClr val="2B4A9D"/>
                </a:solidFill>
                <a:latin typeface="Arimo"/>
              </a:rPr>
              <a:t>khi đèn nhấp nháy thì đèn flash có tốc độc khung hình giống như tốc độ quay, nó sẽ trông như không chuyển động hoặc chuyển động chậm lại, khi quay cổ tay, góc nhấp nháy tạo hiệu ứng đứng im.</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76816" y="0"/>
            <a:ext cx="452408" cy="10287000"/>
            <a:chOff x="0" y="0"/>
            <a:chExt cx="165040" cy="3752725"/>
          </a:xfrm>
        </p:grpSpPr>
        <p:sp>
          <p:nvSpPr>
            <p:cNvPr id="3" name="Freeform 3"/>
            <p:cNvSpPr/>
            <p:nvPr/>
          </p:nvSpPr>
          <p:spPr>
            <a:xfrm>
              <a:off x="0" y="0"/>
              <a:ext cx="165040" cy="3752726"/>
            </a:xfrm>
            <a:custGeom>
              <a:avLst/>
              <a:gdLst/>
              <a:ahLst/>
              <a:cxnLst/>
              <a:rect l="l" t="t" r="r" b="b"/>
              <a:pathLst>
                <a:path w="165040" h="3752726">
                  <a:moveTo>
                    <a:pt x="0" y="0"/>
                  </a:moveTo>
                  <a:lnTo>
                    <a:pt x="165040" y="0"/>
                  </a:lnTo>
                  <a:lnTo>
                    <a:pt x="165040" y="3752726"/>
                  </a:lnTo>
                  <a:lnTo>
                    <a:pt x="0" y="3752726"/>
                  </a:lnTo>
                  <a:close/>
                </a:path>
              </a:pathLst>
            </a:custGeom>
            <a:solidFill>
              <a:srgbClr val="2B4A9D"/>
            </a:solidFill>
          </p:spPr>
          <p:txBody>
            <a:bodyPr/>
            <a:lstStyle/>
            <a:p>
              <a:endParaRPr lang="en-VN"/>
            </a:p>
          </p:txBody>
        </p:sp>
      </p:grpSp>
      <p:grpSp>
        <p:nvGrpSpPr>
          <p:cNvPr id="4" name="Group 4"/>
          <p:cNvGrpSpPr/>
          <p:nvPr/>
        </p:nvGrpSpPr>
        <p:grpSpPr>
          <a:xfrm rot="-2700000">
            <a:off x="12190278" y="55428"/>
            <a:ext cx="10176144" cy="10176144"/>
            <a:chOff x="0" y="0"/>
            <a:chExt cx="1913890" cy="1913890"/>
          </a:xfrm>
        </p:grpSpPr>
        <p:sp>
          <p:nvSpPr>
            <p:cNvPr id="5" name="Freeform 5"/>
            <p:cNvSpPr/>
            <p:nvPr/>
          </p:nvSpPr>
          <p:spPr>
            <a:xfrm>
              <a:off x="0" y="0"/>
              <a:ext cx="1913890" cy="1913890"/>
            </a:xfrm>
            <a:custGeom>
              <a:avLst/>
              <a:gdLst/>
              <a:ahLst/>
              <a:cxnLst/>
              <a:rect l="l" t="t" r="r" b="b"/>
              <a:pathLst>
                <a:path w="1913890" h="1913890">
                  <a:moveTo>
                    <a:pt x="0" y="0"/>
                  </a:moveTo>
                  <a:lnTo>
                    <a:pt x="1913890" y="0"/>
                  </a:lnTo>
                  <a:lnTo>
                    <a:pt x="1913890" y="1913890"/>
                  </a:lnTo>
                  <a:lnTo>
                    <a:pt x="0" y="1913890"/>
                  </a:lnTo>
                  <a:close/>
                </a:path>
              </a:pathLst>
            </a:custGeom>
            <a:solidFill>
              <a:srgbClr val="2B4A9D"/>
            </a:solidFill>
          </p:spPr>
          <p:txBody>
            <a:bodyPr/>
            <a:lstStyle/>
            <a:p>
              <a:endParaRPr lang="en-VN"/>
            </a:p>
          </p:txBody>
        </p:sp>
      </p:grpSp>
      <p:grpSp>
        <p:nvGrpSpPr>
          <p:cNvPr id="6" name="Group 6"/>
          <p:cNvGrpSpPr/>
          <p:nvPr/>
        </p:nvGrpSpPr>
        <p:grpSpPr>
          <a:xfrm rot="2700000">
            <a:off x="12628620" y="445887"/>
            <a:ext cx="9395227" cy="9395227"/>
            <a:chOff x="0" y="0"/>
            <a:chExt cx="1913890" cy="1913890"/>
          </a:xfrm>
        </p:grpSpPr>
        <p:sp>
          <p:nvSpPr>
            <p:cNvPr id="7" name="Freeform 7"/>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FFFFF"/>
            </a:solidFill>
          </p:spPr>
          <p:txBody>
            <a:bodyPr/>
            <a:lstStyle/>
            <a:p>
              <a:endParaRPr lang="en-VN"/>
            </a:p>
          </p:txBody>
        </p:sp>
      </p:grpSp>
      <p:grpSp>
        <p:nvGrpSpPr>
          <p:cNvPr id="8" name="Group 8"/>
          <p:cNvGrpSpPr/>
          <p:nvPr/>
        </p:nvGrpSpPr>
        <p:grpSpPr>
          <a:xfrm rot="2700000">
            <a:off x="11524419" y="8043030"/>
            <a:ext cx="6164339" cy="6164339"/>
            <a:chOff x="0" y="0"/>
            <a:chExt cx="1913890" cy="1913890"/>
          </a:xfrm>
        </p:grpSpPr>
        <p:sp>
          <p:nvSpPr>
            <p:cNvPr id="9" name="Freeform 9"/>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txBody>
            <a:bodyPr/>
            <a:lstStyle/>
            <a:p>
              <a:endParaRPr lang="en-VN"/>
            </a:p>
          </p:txBody>
        </p:sp>
      </p:grpSp>
      <p:grpSp>
        <p:nvGrpSpPr>
          <p:cNvPr id="10" name="Group 10"/>
          <p:cNvGrpSpPr/>
          <p:nvPr/>
        </p:nvGrpSpPr>
        <p:grpSpPr>
          <a:xfrm rot="2700000">
            <a:off x="11524419" y="-3920369"/>
            <a:ext cx="6164339" cy="6164339"/>
            <a:chOff x="0" y="0"/>
            <a:chExt cx="1913890" cy="1913890"/>
          </a:xfrm>
        </p:grpSpPr>
        <p:sp>
          <p:nvSpPr>
            <p:cNvPr id="11" name="Freeform 11"/>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2B4A9D"/>
            </a:solidFill>
          </p:spPr>
          <p:txBody>
            <a:bodyPr/>
            <a:lstStyle/>
            <a:p>
              <a:endParaRPr lang="en-VN"/>
            </a:p>
          </p:txBody>
        </p:sp>
      </p:grpSp>
      <p:grpSp>
        <p:nvGrpSpPr>
          <p:cNvPr id="12" name="Group 12"/>
          <p:cNvGrpSpPr/>
          <p:nvPr/>
        </p:nvGrpSpPr>
        <p:grpSpPr>
          <a:xfrm rot="-5400000">
            <a:off x="4980926" y="-2587876"/>
            <a:ext cx="1629197" cy="7951652"/>
            <a:chOff x="0" y="0"/>
            <a:chExt cx="2354580" cy="11492046"/>
          </a:xfrm>
        </p:grpSpPr>
        <p:sp>
          <p:nvSpPr>
            <p:cNvPr id="13" name="Freeform 13"/>
            <p:cNvSpPr/>
            <p:nvPr/>
          </p:nvSpPr>
          <p:spPr>
            <a:xfrm>
              <a:off x="0" y="0"/>
              <a:ext cx="2353310" cy="11492046"/>
            </a:xfrm>
            <a:custGeom>
              <a:avLst/>
              <a:gdLst/>
              <a:ahLst/>
              <a:cxnLst/>
              <a:rect l="l" t="t" r="r" b="b"/>
              <a:pathLst>
                <a:path w="2353310" h="11492046">
                  <a:moveTo>
                    <a:pt x="784860" y="11424736"/>
                  </a:moveTo>
                  <a:cubicBezTo>
                    <a:pt x="905510" y="11465376"/>
                    <a:pt x="1042670" y="11492046"/>
                    <a:pt x="1177290" y="11492046"/>
                  </a:cubicBezTo>
                  <a:cubicBezTo>
                    <a:pt x="1311910" y="11492046"/>
                    <a:pt x="1441450" y="11469186"/>
                    <a:pt x="1560830" y="11428546"/>
                  </a:cubicBezTo>
                  <a:cubicBezTo>
                    <a:pt x="1563370" y="11427276"/>
                    <a:pt x="1565910" y="11427276"/>
                    <a:pt x="1568450" y="11426006"/>
                  </a:cubicBezTo>
                  <a:cubicBezTo>
                    <a:pt x="2016760" y="11263446"/>
                    <a:pt x="2346960" y="10834186"/>
                    <a:pt x="2353310" y="10306003"/>
                  </a:cubicBezTo>
                  <a:lnTo>
                    <a:pt x="2353310" y="0"/>
                  </a:lnTo>
                  <a:lnTo>
                    <a:pt x="0" y="0"/>
                  </a:lnTo>
                  <a:lnTo>
                    <a:pt x="0" y="10298100"/>
                  </a:lnTo>
                  <a:cubicBezTo>
                    <a:pt x="6350" y="10836726"/>
                    <a:pt x="331470" y="11265986"/>
                    <a:pt x="784860" y="11424736"/>
                  </a:cubicBezTo>
                  <a:close/>
                </a:path>
              </a:pathLst>
            </a:custGeom>
            <a:solidFill>
              <a:srgbClr val="2B4A9D"/>
            </a:solidFill>
          </p:spPr>
          <p:txBody>
            <a:bodyPr/>
            <a:lstStyle/>
            <a:p>
              <a:endParaRPr lang="en-VN"/>
            </a:p>
          </p:txBody>
        </p:sp>
      </p:grpSp>
      <p:sp>
        <p:nvSpPr>
          <p:cNvPr id="14" name="TextBox 14"/>
          <p:cNvSpPr txBox="1"/>
          <p:nvPr/>
        </p:nvSpPr>
        <p:spPr>
          <a:xfrm>
            <a:off x="1195660" y="851111"/>
            <a:ext cx="8887069" cy="1092730"/>
          </a:xfrm>
          <a:prstGeom prst="rect">
            <a:avLst/>
          </a:prstGeom>
        </p:spPr>
        <p:txBody>
          <a:bodyPr lIns="0" tIns="0" rIns="0" bIns="0" rtlCol="0" anchor="t">
            <a:spAutoFit/>
          </a:bodyPr>
          <a:lstStyle/>
          <a:p>
            <a:pPr algn="ctr">
              <a:lnSpc>
                <a:spcPts val="4085"/>
              </a:lnSpc>
            </a:pPr>
            <a:r>
              <a:rPr lang="en-US" sz="3890" b="1" spc="194" dirty="0">
                <a:solidFill>
                  <a:srgbClr val="FFFFFF"/>
                </a:solidFill>
                <a:latin typeface=""/>
              </a:rPr>
              <a:t>KẾT LUẬN VÀ HƯỚNG PHÁT TRIỂN</a:t>
            </a:r>
          </a:p>
        </p:txBody>
      </p:sp>
      <p:sp>
        <p:nvSpPr>
          <p:cNvPr id="15" name="Freeform 15"/>
          <p:cNvSpPr/>
          <p:nvPr/>
        </p:nvSpPr>
        <p:spPr>
          <a:xfrm>
            <a:off x="14264736" y="4019370"/>
            <a:ext cx="2693994" cy="2248260"/>
          </a:xfrm>
          <a:custGeom>
            <a:avLst/>
            <a:gdLst/>
            <a:ahLst/>
            <a:cxnLst/>
            <a:rect l="l" t="t" r="r" b="b"/>
            <a:pathLst>
              <a:path w="2693994" h="2248260">
                <a:moveTo>
                  <a:pt x="0" y="0"/>
                </a:moveTo>
                <a:lnTo>
                  <a:pt x="2693994" y="0"/>
                </a:lnTo>
                <a:lnTo>
                  <a:pt x="2693994" y="2248260"/>
                </a:lnTo>
                <a:lnTo>
                  <a:pt x="0" y="22482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VN"/>
          </a:p>
        </p:txBody>
      </p:sp>
      <p:grpSp>
        <p:nvGrpSpPr>
          <p:cNvPr id="16" name="Group 16"/>
          <p:cNvGrpSpPr/>
          <p:nvPr/>
        </p:nvGrpSpPr>
        <p:grpSpPr>
          <a:xfrm rot="-5400000">
            <a:off x="568482" y="2554884"/>
            <a:ext cx="829509" cy="1966473"/>
            <a:chOff x="0" y="0"/>
            <a:chExt cx="2354580" cy="5581882"/>
          </a:xfrm>
        </p:grpSpPr>
        <p:sp>
          <p:nvSpPr>
            <p:cNvPr id="17" name="Freeform 17"/>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4"/>
                  </a:cubicBezTo>
                  <a:lnTo>
                    <a:pt x="2353310" y="0"/>
                  </a:lnTo>
                  <a:lnTo>
                    <a:pt x="0" y="0"/>
                  </a:lnTo>
                  <a:lnTo>
                    <a:pt x="0" y="4410668"/>
                  </a:lnTo>
                  <a:cubicBezTo>
                    <a:pt x="6350" y="4926562"/>
                    <a:pt x="331470" y="5355822"/>
                    <a:pt x="784860" y="5514572"/>
                  </a:cubicBezTo>
                  <a:close/>
                </a:path>
              </a:pathLst>
            </a:custGeom>
            <a:solidFill>
              <a:srgbClr val="2B4A9D"/>
            </a:solidFill>
          </p:spPr>
          <p:txBody>
            <a:bodyPr/>
            <a:lstStyle/>
            <a:p>
              <a:endParaRPr lang="en-VN"/>
            </a:p>
          </p:txBody>
        </p:sp>
      </p:grpSp>
      <p:sp>
        <p:nvSpPr>
          <p:cNvPr id="18" name="TextBox 18"/>
          <p:cNvSpPr txBox="1"/>
          <p:nvPr/>
        </p:nvSpPr>
        <p:spPr>
          <a:xfrm>
            <a:off x="2114739" y="6200955"/>
            <a:ext cx="7819725" cy="3724275"/>
          </a:xfrm>
          <a:prstGeom prst="rect">
            <a:avLst/>
          </a:prstGeom>
        </p:spPr>
        <p:txBody>
          <a:bodyPr lIns="0" tIns="0" rIns="0" bIns="0" rtlCol="0" anchor="t">
            <a:spAutoFit/>
          </a:bodyPr>
          <a:lstStyle/>
          <a:p>
            <a:pPr>
              <a:lnSpc>
                <a:spcPts val="4200"/>
              </a:lnSpc>
            </a:pPr>
            <a:r>
              <a:rPr lang="en-US" sz="3000" spc="300" dirty="0">
                <a:solidFill>
                  <a:srgbClr val="2B4A9D"/>
                </a:solidFill>
                <a:latin typeface="Lato 2 Bold"/>
              </a:rPr>
              <a:t>HƯỚNG PHÁT TRIỂN:</a:t>
            </a:r>
          </a:p>
          <a:p>
            <a:pPr marL="647703" lvl="1" indent="-323852">
              <a:lnSpc>
                <a:spcPts val="4200"/>
              </a:lnSpc>
              <a:buFont typeface="Arial"/>
              <a:buChar char="•"/>
            </a:pPr>
            <a:r>
              <a:rPr lang="en-US" sz="3000" spc="300" dirty="0" err="1">
                <a:solidFill>
                  <a:srgbClr val="2B4A9D"/>
                </a:solidFill>
                <a:latin typeface="Lato 2 Bold"/>
              </a:rPr>
              <a:t>Nghiên</a:t>
            </a:r>
            <a:r>
              <a:rPr lang="en-US" sz="3000" spc="300" dirty="0">
                <a:solidFill>
                  <a:srgbClr val="2B4A9D"/>
                </a:solidFill>
                <a:latin typeface="Lato 2 Bold"/>
              </a:rPr>
              <a:t> </a:t>
            </a:r>
            <a:r>
              <a:rPr lang="en-US" sz="3000" spc="300" dirty="0" err="1">
                <a:solidFill>
                  <a:srgbClr val="2B4A9D"/>
                </a:solidFill>
                <a:latin typeface="Lato 2 Bold"/>
              </a:rPr>
              <a:t>cứu</a:t>
            </a:r>
            <a:r>
              <a:rPr lang="en-US" sz="3000" spc="300" dirty="0">
                <a:solidFill>
                  <a:srgbClr val="2B4A9D"/>
                </a:solidFill>
                <a:latin typeface="Lato 2 Bold"/>
              </a:rPr>
              <a:t> </a:t>
            </a:r>
            <a:r>
              <a:rPr lang="en-US" sz="3000" spc="300" dirty="0" err="1">
                <a:solidFill>
                  <a:srgbClr val="2B4A9D"/>
                </a:solidFill>
                <a:latin typeface="Lato 2 Bold"/>
              </a:rPr>
              <a:t>và</a:t>
            </a:r>
            <a:r>
              <a:rPr lang="en-US" sz="3000" spc="300" dirty="0">
                <a:solidFill>
                  <a:srgbClr val="2B4A9D"/>
                </a:solidFill>
                <a:latin typeface="Lato 2 Bold"/>
              </a:rPr>
              <a:t> </a:t>
            </a:r>
            <a:r>
              <a:rPr lang="en-US" sz="3000" spc="300" dirty="0" err="1">
                <a:solidFill>
                  <a:srgbClr val="2B4A9D"/>
                </a:solidFill>
                <a:latin typeface="Lato 2 Bold"/>
              </a:rPr>
              <a:t>tối</a:t>
            </a:r>
            <a:r>
              <a:rPr lang="en-US" sz="3000" spc="300" dirty="0">
                <a:solidFill>
                  <a:srgbClr val="2B4A9D"/>
                </a:solidFill>
                <a:latin typeface="Lato 2 Bold"/>
              </a:rPr>
              <a:t> </a:t>
            </a:r>
            <a:r>
              <a:rPr lang="en-US" sz="3000" spc="300" dirty="0" err="1">
                <a:solidFill>
                  <a:srgbClr val="2B4A9D"/>
                </a:solidFill>
                <a:latin typeface="Lato 2 Bold"/>
              </a:rPr>
              <a:t>ưu</a:t>
            </a:r>
            <a:r>
              <a:rPr lang="en-US" sz="3000" spc="300" dirty="0">
                <a:solidFill>
                  <a:srgbClr val="2B4A9D"/>
                </a:solidFill>
                <a:latin typeface="Lato 2 Bold"/>
              </a:rPr>
              <a:t> </a:t>
            </a:r>
            <a:r>
              <a:rPr lang="en-US" sz="3000" spc="300" dirty="0" err="1">
                <a:solidFill>
                  <a:srgbClr val="2B4A9D"/>
                </a:solidFill>
                <a:latin typeface="Lato 2 Bold"/>
              </a:rPr>
              <a:t>hóa</a:t>
            </a:r>
            <a:r>
              <a:rPr lang="en-US" sz="3000" spc="300" dirty="0">
                <a:solidFill>
                  <a:srgbClr val="2B4A9D"/>
                </a:solidFill>
                <a:latin typeface="Lato 2 Bold"/>
              </a:rPr>
              <a:t> </a:t>
            </a:r>
            <a:r>
              <a:rPr lang="en-US" sz="3000" spc="300" dirty="0" err="1">
                <a:solidFill>
                  <a:srgbClr val="2B4A9D"/>
                </a:solidFill>
                <a:latin typeface="Lato 2 Bold"/>
              </a:rPr>
              <a:t>các</a:t>
            </a:r>
            <a:r>
              <a:rPr lang="en-US" sz="3000" spc="300" dirty="0">
                <a:solidFill>
                  <a:srgbClr val="2B4A9D"/>
                </a:solidFill>
                <a:latin typeface="Lato 2 Bold"/>
              </a:rPr>
              <a:t> </a:t>
            </a:r>
            <a:r>
              <a:rPr lang="en-US" sz="3000" spc="300" dirty="0" err="1">
                <a:solidFill>
                  <a:srgbClr val="2B4A9D"/>
                </a:solidFill>
                <a:latin typeface="Lato 2 Bold"/>
              </a:rPr>
              <a:t>thuật</a:t>
            </a:r>
            <a:r>
              <a:rPr lang="en-US" sz="3000" spc="300" dirty="0">
                <a:solidFill>
                  <a:srgbClr val="2B4A9D"/>
                </a:solidFill>
                <a:latin typeface="Lato 2 Bold"/>
              </a:rPr>
              <a:t> </a:t>
            </a:r>
            <a:r>
              <a:rPr lang="en-US" sz="3000" spc="300" dirty="0" err="1">
                <a:solidFill>
                  <a:srgbClr val="2B4A9D"/>
                </a:solidFill>
                <a:latin typeface="Lato 2 Bold"/>
              </a:rPr>
              <a:t>toán</a:t>
            </a:r>
            <a:r>
              <a:rPr lang="en-US" sz="3000" spc="300" dirty="0">
                <a:solidFill>
                  <a:srgbClr val="2B4A9D"/>
                </a:solidFill>
                <a:latin typeface="Lato 2 Bold"/>
              </a:rPr>
              <a:t> </a:t>
            </a:r>
            <a:r>
              <a:rPr lang="en-US" sz="3000" spc="300" dirty="0" err="1">
                <a:solidFill>
                  <a:srgbClr val="2B4A9D"/>
                </a:solidFill>
                <a:latin typeface="Lato 2 Bold"/>
              </a:rPr>
              <a:t>điều</a:t>
            </a:r>
            <a:r>
              <a:rPr lang="en-US" sz="3000" spc="300" dirty="0">
                <a:solidFill>
                  <a:srgbClr val="2B4A9D"/>
                </a:solidFill>
                <a:latin typeface="Lato 2 Bold"/>
              </a:rPr>
              <a:t> </a:t>
            </a:r>
            <a:r>
              <a:rPr lang="en-US" sz="3000" spc="300" dirty="0" err="1">
                <a:solidFill>
                  <a:srgbClr val="2B4A9D"/>
                </a:solidFill>
                <a:latin typeface="Lato 2 Bold"/>
              </a:rPr>
              <a:t>khiển</a:t>
            </a:r>
            <a:r>
              <a:rPr lang="en-US" sz="3000" spc="300" dirty="0">
                <a:solidFill>
                  <a:srgbClr val="2B4A9D"/>
                </a:solidFill>
                <a:latin typeface="Lato 2 Bold"/>
              </a:rPr>
              <a:t> </a:t>
            </a:r>
            <a:r>
              <a:rPr lang="en-US" sz="3000" spc="300" dirty="0" err="1">
                <a:solidFill>
                  <a:srgbClr val="2B4A9D"/>
                </a:solidFill>
                <a:latin typeface="Lato 2 Bold"/>
              </a:rPr>
              <a:t>tần</a:t>
            </a:r>
            <a:r>
              <a:rPr lang="en-US" sz="3000" spc="300" dirty="0">
                <a:solidFill>
                  <a:srgbClr val="2B4A9D"/>
                </a:solidFill>
                <a:latin typeface="Lato 2 Bold"/>
              </a:rPr>
              <a:t> </a:t>
            </a:r>
            <a:r>
              <a:rPr lang="en-US" sz="3000" spc="300" dirty="0" err="1">
                <a:solidFill>
                  <a:srgbClr val="2B4A9D"/>
                </a:solidFill>
                <a:latin typeface="Lato 2 Bold"/>
              </a:rPr>
              <a:t>số</a:t>
            </a:r>
            <a:r>
              <a:rPr lang="en-US" sz="3000" spc="300" dirty="0">
                <a:solidFill>
                  <a:srgbClr val="2B4A9D"/>
                </a:solidFill>
                <a:latin typeface="Lato 2 Bold"/>
              </a:rPr>
              <a:t> </a:t>
            </a:r>
            <a:r>
              <a:rPr lang="en-US" sz="3000" spc="300" dirty="0" err="1">
                <a:solidFill>
                  <a:srgbClr val="2B4A9D"/>
                </a:solidFill>
                <a:latin typeface="Lato 2 Bold"/>
              </a:rPr>
              <a:t>và</a:t>
            </a:r>
            <a:r>
              <a:rPr lang="en-US" sz="3000" spc="300" dirty="0">
                <a:solidFill>
                  <a:srgbClr val="2B4A9D"/>
                </a:solidFill>
                <a:latin typeface="Lato 2 Bold"/>
              </a:rPr>
              <a:t> </a:t>
            </a:r>
            <a:r>
              <a:rPr lang="en-US" sz="3000" spc="300" dirty="0" err="1">
                <a:solidFill>
                  <a:srgbClr val="2B4A9D"/>
                </a:solidFill>
                <a:latin typeface="Lato 2 Bold"/>
              </a:rPr>
              <a:t>cảm</a:t>
            </a:r>
            <a:r>
              <a:rPr lang="en-US" sz="3000" spc="300" dirty="0">
                <a:solidFill>
                  <a:srgbClr val="2B4A9D"/>
                </a:solidFill>
                <a:latin typeface="Lato 2 Bold"/>
              </a:rPr>
              <a:t> </a:t>
            </a:r>
            <a:r>
              <a:rPr lang="en-US" sz="3000" spc="300" dirty="0" err="1">
                <a:solidFill>
                  <a:srgbClr val="2B4A9D"/>
                </a:solidFill>
                <a:latin typeface="Lato 2 Bold"/>
              </a:rPr>
              <a:t>biến</a:t>
            </a:r>
            <a:r>
              <a:rPr lang="en-US" sz="3000" spc="300" dirty="0">
                <a:solidFill>
                  <a:srgbClr val="2B4A9D"/>
                </a:solidFill>
                <a:latin typeface="Lato 2 Bold"/>
              </a:rPr>
              <a:t> </a:t>
            </a:r>
            <a:r>
              <a:rPr lang="en-US" sz="3000" spc="300" dirty="0" err="1">
                <a:solidFill>
                  <a:srgbClr val="2B4A9D"/>
                </a:solidFill>
                <a:latin typeface="Lato 2 Bold"/>
              </a:rPr>
              <a:t>gia</a:t>
            </a:r>
            <a:r>
              <a:rPr lang="en-US" sz="3000" spc="300" dirty="0">
                <a:solidFill>
                  <a:srgbClr val="2B4A9D"/>
                </a:solidFill>
                <a:latin typeface="Lato 2 Bold"/>
              </a:rPr>
              <a:t> </a:t>
            </a:r>
            <a:r>
              <a:rPr lang="en-US" sz="3000" spc="300" dirty="0" err="1">
                <a:solidFill>
                  <a:srgbClr val="2B4A9D"/>
                </a:solidFill>
                <a:latin typeface="Lato 2 Bold"/>
              </a:rPr>
              <a:t>tốc</a:t>
            </a:r>
            <a:r>
              <a:rPr lang="en-US" sz="3000" spc="300" dirty="0">
                <a:solidFill>
                  <a:srgbClr val="2B4A9D"/>
                </a:solidFill>
                <a:latin typeface="Lato 2 Bold"/>
              </a:rPr>
              <a:t> </a:t>
            </a:r>
            <a:r>
              <a:rPr lang="en-US" sz="3000" spc="300" dirty="0" err="1">
                <a:solidFill>
                  <a:srgbClr val="2B4A9D"/>
                </a:solidFill>
                <a:latin typeface="Lato 2 Bold"/>
              </a:rPr>
              <a:t>để</a:t>
            </a:r>
            <a:r>
              <a:rPr lang="en-US" sz="3000" spc="300" dirty="0">
                <a:solidFill>
                  <a:srgbClr val="2B4A9D"/>
                </a:solidFill>
                <a:latin typeface="Lato 2 Bold"/>
              </a:rPr>
              <a:t> </a:t>
            </a:r>
            <a:r>
              <a:rPr lang="en-US" sz="3000" spc="300" dirty="0" err="1">
                <a:solidFill>
                  <a:srgbClr val="2B4A9D"/>
                </a:solidFill>
                <a:latin typeface="Lato 2 Bold"/>
              </a:rPr>
              <a:t>cải</a:t>
            </a:r>
            <a:r>
              <a:rPr lang="en-US" sz="3000" spc="300" dirty="0">
                <a:solidFill>
                  <a:srgbClr val="2B4A9D"/>
                </a:solidFill>
                <a:latin typeface="Lato 2 Bold"/>
              </a:rPr>
              <a:t> </a:t>
            </a:r>
            <a:r>
              <a:rPr lang="en-US" sz="3000" spc="300" dirty="0" err="1">
                <a:solidFill>
                  <a:srgbClr val="2B4A9D"/>
                </a:solidFill>
                <a:latin typeface="Lato 2 Bold"/>
              </a:rPr>
              <a:t>thiện</a:t>
            </a:r>
            <a:r>
              <a:rPr lang="en-US" sz="3000" spc="300" dirty="0">
                <a:solidFill>
                  <a:srgbClr val="2B4A9D"/>
                </a:solidFill>
                <a:latin typeface="Lato 2 Bold"/>
              </a:rPr>
              <a:t> </a:t>
            </a:r>
            <a:r>
              <a:rPr lang="en-US" sz="3000" spc="300" dirty="0" err="1">
                <a:solidFill>
                  <a:srgbClr val="2B4A9D"/>
                </a:solidFill>
                <a:latin typeface="Lato 2 Bold"/>
              </a:rPr>
              <a:t>hiệu</a:t>
            </a:r>
            <a:r>
              <a:rPr lang="en-US" sz="3000" spc="300" dirty="0">
                <a:solidFill>
                  <a:srgbClr val="2B4A9D"/>
                </a:solidFill>
                <a:latin typeface="Lato 2 Bold"/>
              </a:rPr>
              <a:t> </a:t>
            </a:r>
            <a:r>
              <a:rPr lang="en-US" sz="3000" spc="300" dirty="0" err="1">
                <a:solidFill>
                  <a:srgbClr val="2B4A9D"/>
                </a:solidFill>
                <a:latin typeface="Lato 2 Bold"/>
              </a:rPr>
              <a:t>suất</a:t>
            </a:r>
            <a:r>
              <a:rPr lang="en-US" sz="3000" spc="300" dirty="0">
                <a:solidFill>
                  <a:srgbClr val="2B4A9D"/>
                </a:solidFill>
                <a:latin typeface="Lato 2 Bold"/>
              </a:rPr>
              <a:t> </a:t>
            </a:r>
            <a:r>
              <a:rPr lang="en-US" sz="3000" spc="300" dirty="0" err="1">
                <a:solidFill>
                  <a:srgbClr val="2B4A9D"/>
                </a:solidFill>
                <a:latin typeface="Lato 2 Bold"/>
              </a:rPr>
              <a:t>và</a:t>
            </a:r>
            <a:r>
              <a:rPr lang="en-US" sz="3000" spc="300" dirty="0">
                <a:solidFill>
                  <a:srgbClr val="2B4A9D"/>
                </a:solidFill>
                <a:latin typeface="Lato 2 Bold"/>
              </a:rPr>
              <a:t> </a:t>
            </a:r>
            <a:r>
              <a:rPr lang="en-US" sz="3000" spc="300" dirty="0" err="1">
                <a:solidFill>
                  <a:srgbClr val="2B4A9D"/>
                </a:solidFill>
                <a:latin typeface="Lato 2 Bold"/>
              </a:rPr>
              <a:t>độ</a:t>
            </a:r>
            <a:r>
              <a:rPr lang="en-US" sz="3000" spc="300" dirty="0">
                <a:solidFill>
                  <a:srgbClr val="2B4A9D"/>
                </a:solidFill>
                <a:latin typeface="Lato 2 Bold"/>
              </a:rPr>
              <a:t> </a:t>
            </a:r>
            <a:r>
              <a:rPr lang="en-US" sz="3000" spc="300" dirty="0" err="1">
                <a:solidFill>
                  <a:srgbClr val="2B4A9D"/>
                </a:solidFill>
                <a:latin typeface="Lato 2 Bold"/>
              </a:rPr>
              <a:t>chính</a:t>
            </a:r>
            <a:r>
              <a:rPr lang="en-US" sz="3000" spc="300" dirty="0">
                <a:solidFill>
                  <a:srgbClr val="2B4A9D"/>
                </a:solidFill>
                <a:latin typeface="Lato 2 Bold"/>
              </a:rPr>
              <a:t> </a:t>
            </a:r>
            <a:r>
              <a:rPr lang="en-US" sz="3000" spc="300" dirty="0" err="1">
                <a:solidFill>
                  <a:srgbClr val="2B4A9D"/>
                </a:solidFill>
                <a:latin typeface="Lato 2 Bold"/>
              </a:rPr>
              <a:t>xác</a:t>
            </a:r>
            <a:r>
              <a:rPr lang="en-US" sz="3000" spc="300" dirty="0">
                <a:solidFill>
                  <a:srgbClr val="2B4A9D"/>
                </a:solidFill>
                <a:latin typeface="Lato 2 Bold"/>
              </a:rPr>
              <a:t> </a:t>
            </a:r>
            <a:r>
              <a:rPr lang="en-US" sz="3000" spc="300" dirty="0" err="1">
                <a:solidFill>
                  <a:srgbClr val="2B4A9D"/>
                </a:solidFill>
                <a:latin typeface="Lato 2 Bold"/>
              </a:rPr>
              <a:t>của</a:t>
            </a:r>
            <a:r>
              <a:rPr lang="en-US" sz="3000" spc="300" dirty="0">
                <a:solidFill>
                  <a:srgbClr val="2B4A9D"/>
                </a:solidFill>
                <a:latin typeface="Lato 2 Bold"/>
              </a:rPr>
              <a:t> </a:t>
            </a:r>
            <a:r>
              <a:rPr lang="en-US" sz="3000" spc="300" dirty="0" err="1">
                <a:solidFill>
                  <a:srgbClr val="2B4A9D"/>
                </a:solidFill>
                <a:latin typeface="Lato 2 Bold"/>
              </a:rPr>
              <a:t>máy</a:t>
            </a:r>
            <a:r>
              <a:rPr lang="en-US" sz="3000" spc="300" dirty="0">
                <a:solidFill>
                  <a:srgbClr val="2B4A9D"/>
                </a:solidFill>
                <a:latin typeface="Lato 2 Bold"/>
              </a:rPr>
              <a:t>.</a:t>
            </a:r>
          </a:p>
          <a:p>
            <a:pPr>
              <a:lnSpc>
                <a:spcPts val="4200"/>
              </a:lnSpc>
            </a:pPr>
            <a:endParaRPr lang="en-US" sz="3000" spc="300" dirty="0">
              <a:solidFill>
                <a:srgbClr val="2B4A9D"/>
              </a:solidFill>
              <a:latin typeface="Lato 2 Bold"/>
            </a:endParaRPr>
          </a:p>
        </p:txBody>
      </p:sp>
      <p:sp>
        <p:nvSpPr>
          <p:cNvPr id="19" name="TextBox 19"/>
          <p:cNvSpPr txBox="1"/>
          <p:nvPr/>
        </p:nvSpPr>
        <p:spPr>
          <a:xfrm>
            <a:off x="2041273" y="2290463"/>
            <a:ext cx="7730078" cy="4257675"/>
          </a:xfrm>
          <a:prstGeom prst="rect">
            <a:avLst/>
          </a:prstGeom>
        </p:spPr>
        <p:txBody>
          <a:bodyPr lIns="0" tIns="0" rIns="0" bIns="0" rtlCol="0" anchor="t">
            <a:spAutoFit/>
          </a:bodyPr>
          <a:lstStyle/>
          <a:p>
            <a:pPr>
              <a:lnSpc>
                <a:spcPts val="4200"/>
              </a:lnSpc>
            </a:pPr>
            <a:r>
              <a:rPr lang="en-US" sz="3000" spc="300" dirty="0">
                <a:solidFill>
                  <a:srgbClr val="2B4A9D"/>
                </a:solidFill>
                <a:latin typeface="Lato 2 Bold"/>
              </a:rPr>
              <a:t>KẾT LUẬN:</a:t>
            </a:r>
          </a:p>
          <a:p>
            <a:pPr marL="647703" lvl="1" indent="-323852">
              <a:lnSpc>
                <a:spcPts val="4200"/>
              </a:lnSpc>
              <a:buFont typeface="Arial"/>
              <a:buChar char="•"/>
            </a:pPr>
            <a:r>
              <a:rPr lang="en-US" sz="3000" spc="300" dirty="0">
                <a:solidFill>
                  <a:srgbClr val="2B4A9D"/>
                </a:solidFill>
                <a:latin typeface="Lato 2 Bold"/>
              </a:rPr>
              <a:t>TƯƠNG TÁC NGƯỜI-MÁY: SỬ DỤNG CÁCH TƯƠNG TÁC THÔNG QUA VIỆC LẮC MÁY ĐỂ KÍCH HOẠT VÀ TẮT ĐÈN LED LÀ MỘT PHƯƠNG THỨC THÚ VỊ VÀ THUẬN TIỆN.</a:t>
            </a:r>
          </a:p>
          <a:p>
            <a:pPr>
              <a:lnSpc>
                <a:spcPts val="4200"/>
              </a:lnSpc>
            </a:pPr>
            <a:endParaRPr lang="en-US" sz="3000" spc="300" dirty="0">
              <a:solidFill>
                <a:srgbClr val="2B4A9D"/>
              </a:solidFill>
              <a:latin typeface="Lato 2 Bold"/>
            </a:endParaRPr>
          </a:p>
        </p:txBody>
      </p:sp>
      <p:grpSp>
        <p:nvGrpSpPr>
          <p:cNvPr id="20" name="Group 20"/>
          <p:cNvGrpSpPr/>
          <p:nvPr/>
        </p:nvGrpSpPr>
        <p:grpSpPr>
          <a:xfrm rot="-5400000">
            <a:off x="568482" y="3884156"/>
            <a:ext cx="829509" cy="1966473"/>
            <a:chOff x="0" y="0"/>
            <a:chExt cx="2354580" cy="5581882"/>
          </a:xfrm>
        </p:grpSpPr>
        <p:sp>
          <p:nvSpPr>
            <p:cNvPr id="21" name="Freeform 21"/>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4"/>
                  </a:cubicBezTo>
                  <a:lnTo>
                    <a:pt x="2353310" y="0"/>
                  </a:lnTo>
                  <a:lnTo>
                    <a:pt x="0" y="0"/>
                  </a:lnTo>
                  <a:lnTo>
                    <a:pt x="0" y="4410668"/>
                  </a:lnTo>
                  <a:cubicBezTo>
                    <a:pt x="6350" y="4926562"/>
                    <a:pt x="331470" y="5355822"/>
                    <a:pt x="784860" y="5514572"/>
                  </a:cubicBezTo>
                  <a:close/>
                </a:path>
              </a:pathLst>
            </a:custGeom>
            <a:solidFill>
              <a:srgbClr val="2B4A9D"/>
            </a:solidFill>
          </p:spPr>
          <p:txBody>
            <a:bodyPr/>
            <a:lstStyle/>
            <a:p>
              <a:endParaRPr lang="en-VN"/>
            </a:p>
          </p:txBody>
        </p:sp>
      </p:grpSp>
      <p:grpSp>
        <p:nvGrpSpPr>
          <p:cNvPr id="22" name="Group 22"/>
          <p:cNvGrpSpPr/>
          <p:nvPr/>
        </p:nvGrpSpPr>
        <p:grpSpPr>
          <a:xfrm rot="-5400000">
            <a:off x="568482" y="5213428"/>
            <a:ext cx="829509" cy="1966473"/>
            <a:chOff x="0" y="0"/>
            <a:chExt cx="2354580" cy="5581882"/>
          </a:xfrm>
        </p:grpSpPr>
        <p:sp>
          <p:nvSpPr>
            <p:cNvPr id="23" name="Freeform 23"/>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4"/>
                  </a:cubicBezTo>
                  <a:lnTo>
                    <a:pt x="2353310" y="0"/>
                  </a:lnTo>
                  <a:lnTo>
                    <a:pt x="0" y="0"/>
                  </a:lnTo>
                  <a:lnTo>
                    <a:pt x="0" y="4410668"/>
                  </a:lnTo>
                  <a:cubicBezTo>
                    <a:pt x="6350" y="4926562"/>
                    <a:pt x="331470" y="5355822"/>
                    <a:pt x="784860" y="5514572"/>
                  </a:cubicBezTo>
                  <a:close/>
                </a:path>
              </a:pathLst>
            </a:custGeom>
            <a:solidFill>
              <a:srgbClr val="2B4A9D"/>
            </a:solidFill>
          </p:spPr>
          <p:txBody>
            <a:bodyPr/>
            <a:lstStyle/>
            <a:p>
              <a:endParaRPr lang="en-VN"/>
            </a:p>
          </p:txBody>
        </p:sp>
      </p:grpSp>
      <p:grpSp>
        <p:nvGrpSpPr>
          <p:cNvPr id="24" name="Group 24"/>
          <p:cNvGrpSpPr/>
          <p:nvPr/>
        </p:nvGrpSpPr>
        <p:grpSpPr>
          <a:xfrm rot="-5400000">
            <a:off x="568482" y="6542700"/>
            <a:ext cx="829509" cy="1966473"/>
            <a:chOff x="0" y="0"/>
            <a:chExt cx="2354580" cy="5581882"/>
          </a:xfrm>
        </p:grpSpPr>
        <p:sp>
          <p:nvSpPr>
            <p:cNvPr id="25" name="Freeform 25"/>
            <p:cNvSpPr/>
            <p:nvPr/>
          </p:nvSpPr>
          <p:spPr>
            <a:xfrm>
              <a:off x="0" y="0"/>
              <a:ext cx="2353310" cy="5581882"/>
            </a:xfrm>
            <a:custGeom>
              <a:avLst/>
              <a:gdLst/>
              <a:ahLst/>
              <a:cxnLst/>
              <a:rect l="l" t="t" r="r" b="b"/>
              <a:pathLst>
                <a:path w="2353310" h="5581882">
                  <a:moveTo>
                    <a:pt x="784860" y="5514572"/>
                  </a:moveTo>
                  <a:cubicBezTo>
                    <a:pt x="905510" y="5555212"/>
                    <a:pt x="1042670" y="5581882"/>
                    <a:pt x="1177290" y="5581882"/>
                  </a:cubicBezTo>
                  <a:cubicBezTo>
                    <a:pt x="1311910" y="5581882"/>
                    <a:pt x="1441450" y="5559022"/>
                    <a:pt x="1560830" y="5518382"/>
                  </a:cubicBezTo>
                  <a:cubicBezTo>
                    <a:pt x="1563370" y="5517112"/>
                    <a:pt x="1565910" y="5517112"/>
                    <a:pt x="1568450" y="5515842"/>
                  </a:cubicBezTo>
                  <a:cubicBezTo>
                    <a:pt x="2016760" y="5353282"/>
                    <a:pt x="2346960" y="4924022"/>
                    <a:pt x="2353310" y="4414024"/>
                  </a:cubicBezTo>
                  <a:lnTo>
                    <a:pt x="2353310" y="0"/>
                  </a:lnTo>
                  <a:lnTo>
                    <a:pt x="0" y="0"/>
                  </a:lnTo>
                  <a:lnTo>
                    <a:pt x="0" y="4410668"/>
                  </a:lnTo>
                  <a:cubicBezTo>
                    <a:pt x="6350" y="4926562"/>
                    <a:pt x="331470" y="5355822"/>
                    <a:pt x="784860" y="5514572"/>
                  </a:cubicBezTo>
                  <a:close/>
                </a:path>
              </a:pathLst>
            </a:custGeom>
            <a:solidFill>
              <a:srgbClr val="2B4A9D"/>
            </a:solidFill>
          </p:spPr>
          <p:txBody>
            <a:bodyPr/>
            <a:lstStyle/>
            <a:p>
              <a:endParaRPr lang="en-VN"/>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233</Words>
  <Application>Microsoft Macintosh PowerPoint</Application>
  <PresentationFormat>Custom</PresentationFormat>
  <Paragraphs>32</Paragraphs>
  <Slides>10</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10</vt:i4>
      </vt:variant>
    </vt:vector>
  </HeadingPairs>
  <TitlesOfParts>
    <vt:vector size="24" baseType="lpstr">
      <vt:lpstr>Arial</vt:lpstr>
      <vt:lpstr>Arimo</vt:lpstr>
      <vt:lpstr>Poppins Ultra-Bold</vt:lpstr>
      <vt:lpstr>Lato 2 Bold</vt:lpstr>
      <vt:lpstr>Lato 1</vt:lpstr>
      <vt:lpstr>Poppins Heavy</vt:lpstr>
      <vt:lpstr>Lato 1 Bold</vt:lpstr>
      <vt:lpstr>Noto Serif Display</vt:lpstr>
      <vt:lpstr>Bungee</vt:lpstr>
      <vt:lpstr>DejaVu Serif Bold</vt:lpstr>
      <vt:lpstr>Calibri</vt:lpstr>
      <vt:lpstr>Poppins Bold</vt:lpstr>
      <vt:lpstr>Lato 2</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Bản sao của Elegant and Professional Company Business Proposal Presentation</dc:title>
  <cp:lastModifiedBy>Truong Gia Hy</cp:lastModifiedBy>
  <cp:revision>2</cp:revision>
  <dcterms:created xsi:type="dcterms:W3CDTF">2006-08-16T00:00:00Z</dcterms:created>
  <dcterms:modified xsi:type="dcterms:W3CDTF">2024-01-06T18:03:15Z</dcterms:modified>
  <dc:identifier>DAF5HlwcPqY</dc:identifier>
</cp:coreProperties>
</file>

<file path=docProps/thumbnail.jpeg>
</file>